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4"/>
  </p:sldMasterIdLst>
  <p:notesMasterIdLst>
    <p:notesMasterId r:id="rId13"/>
  </p:notesMasterIdLst>
  <p:sldIdLst>
    <p:sldId id="256" r:id="rId5"/>
    <p:sldId id="258" r:id="rId6"/>
    <p:sldId id="260" r:id="rId7"/>
    <p:sldId id="280" r:id="rId8"/>
    <p:sldId id="263" r:id="rId9"/>
    <p:sldId id="282" r:id="rId10"/>
    <p:sldId id="281" r:id="rId11"/>
    <p:sldId id="277" r:id="rId12"/>
  </p:sldIdLst>
  <p:sldSz cx="12192000" cy="6858000"/>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42" autoAdjust="0"/>
    <p:restoredTop sz="94658" autoAdjust="0"/>
  </p:normalViewPr>
  <p:slideViewPr>
    <p:cSldViewPr snapToGrid="0">
      <p:cViewPr varScale="1">
        <p:scale>
          <a:sx n="68" d="100"/>
          <a:sy n="68" d="100"/>
        </p:scale>
        <p:origin x="66" y="327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39" d="100"/>
          <a:sy n="139" d="100"/>
        </p:scale>
        <p:origin x="126" y="9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7563B6-2AC1-4DAA-9262-57784A55798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F831E6E-E709-4ABD-B872-3E2288E657A7}">
      <dgm:prSet phldr="0"/>
      <dgm:spPr/>
      <dgm:t>
        <a:bodyPr/>
        <a:lstStyle/>
        <a:p>
          <a:pPr rtl="0"/>
          <a:r>
            <a:rPr lang="en-US" b="1" dirty="0">
              <a:latin typeface="Goudy Old Style" panose="02040603050505030304"/>
            </a:rPr>
            <a:t>Established 1979</a:t>
          </a:r>
          <a:endParaRPr lang="en-US" b="1" dirty="0"/>
        </a:p>
      </dgm:t>
    </dgm:pt>
    <dgm:pt modelId="{18078C9E-8EAD-4FCD-B6BE-F3E15AA7297E}" type="parTrans" cxnId="{C4545106-8CBA-4D8F-A028-560B8A4D1F5D}">
      <dgm:prSet/>
      <dgm:spPr/>
      <dgm:t>
        <a:bodyPr/>
        <a:lstStyle/>
        <a:p>
          <a:endParaRPr lang="en-US"/>
        </a:p>
      </dgm:t>
    </dgm:pt>
    <dgm:pt modelId="{8904E321-9E5B-4411-811F-ACCDC15E1C94}" type="sibTrans" cxnId="{C4545106-8CBA-4D8F-A028-560B8A4D1F5D}">
      <dgm:prSet/>
      <dgm:spPr/>
      <dgm:t>
        <a:bodyPr/>
        <a:lstStyle/>
        <a:p>
          <a:endParaRPr lang="en-US"/>
        </a:p>
      </dgm:t>
    </dgm:pt>
    <dgm:pt modelId="{58F9F09C-AA4F-406F-900E-49299A8119BE}">
      <dgm:prSet/>
      <dgm:spPr/>
      <dgm:t>
        <a:bodyPr/>
        <a:lstStyle/>
        <a:p>
          <a:r>
            <a:rPr lang="en-US" b="1" dirty="0"/>
            <a:t>Originally a state agency</a:t>
          </a:r>
        </a:p>
      </dgm:t>
    </dgm:pt>
    <dgm:pt modelId="{0991405B-BE1A-49C2-B70B-D9AE570FF762}" type="parTrans" cxnId="{257157D0-1E81-4951-A577-2A7026C25E34}">
      <dgm:prSet/>
      <dgm:spPr/>
      <dgm:t>
        <a:bodyPr/>
        <a:lstStyle/>
        <a:p>
          <a:endParaRPr lang="en-US"/>
        </a:p>
      </dgm:t>
    </dgm:pt>
    <dgm:pt modelId="{0ADE0FF5-E46E-45C0-88D3-89298F4EF4A8}" type="sibTrans" cxnId="{257157D0-1E81-4951-A577-2A7026C25E34}">
      <dgm:prSet/>
      <dgm:spPr/>
      <dgm:t>
        <a:bodyPr/>
        <a:lstStyle/>
        <a:p>
          <a:endParaRPr lang="en-US"/>
        </a:p>
      </dgm:t>
    </dgm:pt>
    <dgm:pt modelId="{B96B0B98-1963-4EF3-9A3F-20408535DECE}">
      <dgm:prSet/>
      <dgm:spPr/>
      <dgm:t>
        <a:bodyPr/>
        <a:lstStyle/>
        <a:p>
          <a:pPr rtl="0"/>
          <a:r>
            <a:rPr lang="en-US" b="1" dirty="0"/>
            <a:t>Private non-profit since 1983</a:t>
          </a:r>
        </a:p>
      </dgm:t>
    </dgm:pt>
    <dgm:pt modelId="{E98273B1-6C9A-4E6F-8DCD-A41EDAD0FC9D}" type="parTrans" cxnId="{CEEAA85D-46B2-4F0E-8568-6294E3703E16}">
      <dgm:prSet/>
      <dgm:spPr/>
      <dgm:t>
        <a:bodyPr/>
        <a:lstStyle/>
        <a:p>
          <a:endParaRPr lang="en-US"/>
        </a:p>
      </dgm:t>
    </dgm:pt>
    <dgm:pt modelId="{ADCBD31D-21E9-4D18-A47F-BBDD06FAFD65}" type="sibTrans" cxnId="{CEEAA85D-46B2-4F0E-8568-6294E3703E16}">
      <dgm:prSet/>
      <dgm:spPr/>
      <dgm:t>
        <a:bodyPr/>
        <a:lstStyle/>
        <a:p>
          <a:endParaRPr lang="en-US"/>
        </a:p>
      </dgm:t>
    </dgm:pt>
    <dgm:pt modelId="{CEE8A43A-6566-4E00-AC19-FE24F9BFA336}">
      <dgm:prSet/>
      <dgm:spPr/>
      <dgm:t>
        <a:bodyPr/>
        <a:lstStyle/>
        <a:p>
          <a:r>
            <a:rPr lang="en-US" b="1" dirty="0">
              <a:latin typeface="Goudy Old Style" panose="02040603050505030304"/>
            </a:rPr>
            <a:t>Contracts with DHHS and DOC</a:t>
          </a:r>
        </a:p>
      </dgm:t>
    </dgm:pt>
    <dgm:pt modelId="{20C5DE87-8CA9-4833-B2B3-0D237C5C7C5E}" type="parTrans" cxnId="{C0909E32-E734-4825-BAEF-0316868141B2}">
      <dgm:prSet/>
      <dgm:spPr/>
      <dgm:t>
        <a:bodyPr/>
        <a:lstStyle/>
        <a:p>
          <a:endParaRPr lang="en-US"/>
        </a:p>
      </dgm:t>
    </dgm:pt>
    <dgm:pt modelId="{89DE8AEA-A03A-467E-AA12-0189FDF4DEE8}" type="sibTrans" cxnId="{C0909E32-E734-4825-BAEF-0316868141B2}">
      <dgm:prSet/>
      <dgm:spPr/>
      <dgm:t>
        <a:bodyPr/>
        <a:lstStyle/>
        <a:p>
          <a:endParaRPr lang="en-US"/>
        </a:p>
      </dgm:t>
    </dgm:pt>
    <dgm:pt modelId="{367EFE10-C4AE-458F-A568-C2B6173690CC}">
      <dgm:prSet phldr="0"/>
      <dgm:spPr/>
      <dgm:t>
        <a:bodyPr/>
        <a:lstStyle/>
        <a:p>
          <a:pPr rtl="0"/>
          <a:r>
            <a:rPr lang="en-US" b="1" dirty="0">
              <a:latin typeface="Goudy Old Style" panose="02040603050505030304"/>
            </a:rPr>
            <a:t>Generally, serve only adults</a:t>
          </a:r>
        </a:p>
      </dgm:t>
    </dgm:pt>
    <dgm:pt modelId="{3AED134A-F009-45FC-90BC-06942EBA395F}" type="parTrans" cxnId="{96C2D20B-8085-45AA-A6DA-BF013B45F631}">
      <dgm:prSet/>
      <dgm:spPr/>
      <dgm:t>
        <a:bodyPr/>
        <a:lstStyle/>
        <a:p>
          <a:endParaRPr lang="en-US"/>
        </a:p>
      </dgm:t>
    </dgm:pt>
    <dgm:pt modelId="{78261D58-4FFE-4587-A6DC-11721063E7DA}" type="sibTrans" cxnId="{96C2D20B-8085-45AA-A6DA-BF013B45F631}">
      <dgm:prSet/>
      <dgm:spPr/>
      <dgm:t>
        <a:bodyPr/>
        <a:lstStyle/>
        <a:p>
          <a:endParaRPr lang="en-US"/>
        </a:p>
      </dgm:t>
    </dgm:pt>
    <dgm:pt modelId="{7F3A89BA-B6FF-4835-8978-68EFF3EE6DDA}" type="pres">
      <dgm:prSet presAssocID="{547563B6-2AC1-4DAA-9262-57784A557987}" presName="linear" presStyleCnt="0">
        <dgm:presLayoutVars>
          <dgm:animLvl val="lvl"/>
          <dgm:resizeHandles val="exact"/>
        </dgm:presLayoutVars>
      </dgm:prSet>
      <dgm:spPr/>
    </dgm:pt>
    <dgm:pt modelId="{F96CECAB-0122-410A-B7A4-40BB57A9C48E}" type="pres">
      <dgm:prSet presAssocID="{4F831E6E-E709-4ABD-B872-3E2288E657A7}" presName="parentText" presStyleLbl="node1" presStyleIdx="0" presStyleCnt="5">
        <dgm:presLayoutVars>
          <dgm:chMax val="0"/>
          <dgm:bulletEnabled val="1"/>
        </dgm:presLayoutVars>
      </dgm:prSet>
      <dgm:spPr/>
    </dgm:pt>
    <dgm:pt modelId="{5367E7EE-3980-4B4B-83A1-7C415249C7BA}" type="pres">
      <dgm:prSet presAssocID="{8904E321-9E5B-4411-811F-ACCDC15E1C94}" presName="spacer" presStyleCnt="0"/>
      <dgm:spPr/>
    </dgm:pt>
    <dgm:pt modelId="{F8741C6B-B6D1-4615-A6D8-5C56CD8FA14D}" type="pres">
      <dgm:prSet presAssocID="{58F9F09C-AA4F-406F-900E-49299A8119BE}" presName="parentText" presStyleLbl="node1" presStyleIdx="1" presStyleCnt="5" custLinFactNeighborX="-2484" custLinFactNeighborY="-16888">
        <dgm:presLayoutVars>
          <dgm:chMax val="0"/>
          <dgm:bulletEnabled val="1"/>
        </dgm:presLayoutVars>
      </dgm:prSet>
      <dgm:spPr/>
    </dgm:pt>
    <dgm:pt modelId="{ABE2617C-2634-49B8-B7C0-3FC74C53F96B}" type="pres">
      <dgm:prSet presAssocID="{0ADE0FF5-E46E-45C0-88D3-89298F4EF4A8}" presName="spacer" presStyleCnt="0"/>
      <dgm:spPr/>
    </dgm:pt>
    <dgm:pt modelId="{1DF46691-1D79-46B3-AB74-63697B25AFA9}" type="pres">
      <dgm:prSet presAssocID="{B96B0B98-1963-4EF3-9A3F-20408535DECE}" presName="parentText" presStyleLbl="node1" presStyleIdx="2" presStyleCnt="5">
        <dgm:presLayoutVars>
          <dgm:chMax val="0"/>
          <dgm:bulletEnabled val="1"/>
        </dgm:presLayoutVars>
      </dgm:prSet>
      <dgm:spPr/>
    </dgm:pt>
    <dgm:pt modelId="{1E982D4F-B694-4676-B024-9C9B03DD479F}" type="pres">
      <dgm:prSet presAssocID="{ADCBD31D-21E9-4D18-A47F-BBDD06FAFD65}" presName="spacer" presStyleCnt="0"/>
      <dgm:spPr/>
    </dgm:pt>
    <dgm:pt modelId="{84D17F0A-E3B1-463F-972B-5CA3BC9118C6}" type="pres">
      <dgm:prSet presAssocID="{367EFE10-C4AE-458F-A568-C2B6173690CC}" presName="parentText" presStyleLbl="node1" presStyleIdx="3" presStyleCnt="5">
        <dgm:presLayoutVars>
          <dgm:chMax val="0"/>
          <dgm:bulletEnabled val="1"/>
        </dgm:presLayoutVars>
      </dgm:prSet>
      <dgm:spPr/>
    </dgm:pt>
    <dgm:pt modelId="{2CBB32BB-17DA-4BF7-9C1D-6FB5D35FF9D5}" type="pres">
      <dgm:prSet presAssocID="{78261D58-4FFE-4587-A6DC-11721063E7DA}" presName="spacer" presStyleCnt="0"/>
      <dgm:spPr/>
    </dgm:pt>
    <dgm:pt modelId="{65EAD8FB-6F2E-4662-BB8F-C5844E0A9C44}" type="pres">
      <dgm:prSet presAssocID="{CEE8A43A-6566-4E00-AC19-FE24F9BFA336}" presName="parentText" presStyleLbl="node1" presStyleIdx="4" presStyleCnt="5">
        <dgm:presLayoutVars>
          <dgm:chMax val="0"/>
          <dgm:bulletEnabled val="1"/>
        </dgm:presLayoutVars>
      </dgm:prSet>
      <dgm:spPr/>
    </dgm:pt>
  </dgm:ptLst>
  <dgm:cxnLst>
    <dgm:cxn modelId="{C4545106-8CBA-4D8F-A028-560B8A4D1F5D}" srcId="{547563B6-2AC1-4DAA-9262-57784A557987}" destId="{4F831E6E-E709-4ABD-B872-3E2288E657A7}" srcOrd="0" destOrd="0" parTransId="{18078C9E-8EAD-4FCD-B6BE-F3E15AA7297E}" sibTransId="{8904E321-9E5B-4411-811F-ACCDC15E1C94}"/>
    <dgm:cxn modelId="{96C2D20B-8085-45AA-A6DA-BF013B45F631}" srcId="{547563B6-2AC1-4DAA-9262-57784A557987}" destId="{367EFE10-C4AE-458F-A568-C2B6173690CC}" srcOrd="3" destOrd="0" parTransId="{3AED134A-F009-45FC-90BC-06942EBA395F}" sibTransId="{78261D58-4FFE-4587-A6DC-11721063E7DA}"/>
    <dgm:cxn modelId="{47E6DD24-B327-431A-BDC5-2EA7FA1AB76E}" type="presOf" srcId="{547563B6-2AC1-4DAA-9262-57784A557987}" destId="{7F3A89BA-B6FF-4835-8978-68EFF3EE6DDA}" srcOrd="0" destOrd="0" presId="urn:microsoft.com/office/officeart/2005/8/layout/vList2"/>
    <dgm:cxn modelId="{C0909E32-E734-4825-BAEF-0316868141B2}" srcId="{547563B6-2AC1-4DAA-9262-57784A557987}" destId="{CEE8A43A-6566-4E00-AC19-FE24F9BFA336}" srcOrd="4" destOrd="0" parTransId="{20C5DE87-8CA9-4833-B2B3-0D237C5C7C5E}" sibTransId="{89DE8AEA-A03A-467E-AA12-0189FDF4DEE8}"/>
    <dgm:cxn modelId="{CEEAA85D-46B2-4F0E-8568-6294E3703E16}" srcId="{547563B6-2AC1-4DAA-9262-57784A557987}" destId="{B96B0B98-1963-4EF3-9A3F-20408535DECE}" srcOrd="2" destOrd="0" parTransId="{E98273B1-6C9A-4E6F-8DCD-A41EDAD0FC9D}" sibTransId="{ADCBD31D-21E9-4D18-A47F-BBDD06FAFD65}"/>
    <dgm:cxn modelId="{905B0367-E4A5-4712-9651-CC9C1A1F8DC1}" type="presOf" srcId="{367EFE10-C4AE-458F-A568-C2B6173690CC}" destId="{84D17F0A-E3B1-463F-972B-5CA3BC9118C6}" srcOrd="0" destOrd="0" presId="urn:microsoft.com/office/officeart/2005/8/layout/vList2"/>
    <dgm:cxn modelId="{977F3F79-5B41-4E93-B2F4-01649E686E50}" type="presOf" srcId="{4F831E6E-E709-4ABD-B872-3E2288E657A7}" destId="{F96CECAB-0122-410A-B7A4-40BB57A9C48E}" srcOrd="0" destOrd="0" presId="urn:microsoft.com/office/officeart/2005/8/layout/vList2"/>
    <dgm:cxn modelId="{32337DAB-1AD1-4470-8E36-FD0CF0F1CCF4}" type="presOf" srcId="{CEE8A43A-6566-4E00-AC19-FE24F9BFA336}" destId="{65EAD8FB-6F2E-4662-BB8F-C5844E0A9C44}" srcOrd="0" destOrd="0" presId="urn:microsoft.com/office/officeart/2005/8/layout/vList2"/>
    <dgm:cxn modelId="{257157D0-1E81-4951-A577-2A7026C25E34}" srcId="{547563B6-2AC1-4DAA-9262-57784A557987}" destId="{58F9F09C-AA4F-406F-900E-49299A8119BE}" srcOrd="1" destOrd="0" parTransId="{0991405B-BE1A-49C2-B70B-D9AE570FF762}" sibTransId="{0ADE0FF5-E46E-45C0-88D3-89298F4EF4A8}"/>
    <dgm:cxn modelId="{A7C1A9E2-CE6E-42CA-A4E8-AEAC415DF9E9}" type="presOf" srcId="{58F9F09C-AA4F-406F-900E-49299A8119BE}" destId="{F8741C6B-B6D1-4615-A6D8-5C56CD8FA14D}" srcOrd="0" destOrd="0" presId="urn:microsoft.com/office/officeart/2005/8/layout/vList2"/>
    <dgm:cxn modelId="{D8BB25EB-9BE2-49B7-A85B-F72577F88BCC}" type="presOf" srcId="{B96B0B98-1963-4EF3-9A3F-20408535DECE}" destId="{1DF46691-1D79-46B3-AB74-63697B25AFA9}" srcOrd="0" destOrd="0" presId="urn:microsoft.com/office/officeart/2005/8/layout/vList2"/>
    <dgm:cxn modelId="{1D843E7D-C2A2-418C-B9DE-453BDA01036E}" type="presParOf" srcId="{7F3A89BA-B6FF-4835-8978-68EFF3EE6DDA}" destId="{F96CECAB-0122-410A-B7A4-40BB57A9C48E}" srcOrd="0" destOrd="0" presId="urn:microsoft.com/office/officeart/2005/8/layout/vList2"/>
    <dgm:cxn modelId="{0B015953-D3A5-4ACA-AF63-0C13720B9229}" type="presParOf" srcId="{7F3A89BA-B6FF-4835-8978-68EFF3EE6DDA}" destId="{5367E7EE-3980-4B4B-83A1-7C415249C7BA}" srcOrd="1" destOrd="0" presId="urn:microsoft.com/office/officeart/2005/8/layout/vList2"/>
    <dgm:cxn modelId="{B448EF57-7736-46DE-B6A6-FD4F5F6C7179}" type="presParOf" srcId="{7F3A89BA-B6FF-4835-8978-68EFF3EE6DDA}" destId="{F8741C6B-B6D1-4615-A6D8-5C56CD8FA14D}" srcOrd="2" destOrd="0" presId="urn:microsoft.com/office/officeart/2005/8/layout/vList2"/>
    <dgm:cxn modelId="{0F32A9E7-6C61-49C5-9A18-8DA0417FEAFF}" type="presParOf" srcId="{7F3A89BA-B6FF-4835-8978-68EFF3EE6DDA}" destId="{ABE2617C-2634-49B8-B7C0-3FC74C53F96B}" srcOrd="3" destOrd="0" presId="urn:microsoft.com/office/officeart/2005/8/layout/vList2"/>
    <dgm:cxn modelId="{D275B417-4D06-46F4-BB3C-8FA84EF0D13F}" type="presParOf" srcId="{7F3A89BA-B6FF-4835-8978-68EFF3EE6DDA}" destId="{1DF46691-1D79-46B3-AB74-63697B25AFA9}" srcOrd="4" destOrd="0" presId="urn:microsoft.com/office/officeart/2005/8/layout/vList2"/>
    <dgm:cxn modelId="{ABC0B12D-FDCA-48F0-A5D5-D823BC9ACBA8}" type="presParOf" srcId="{7F3A89BA-B6FF-4835-8978-68EFF3EE6DDA}" destId="{1E982D4F-B694-4676-B024-9C9B03DD479F}" srcOrd="5" destOrd="0" presId="urn:microsoft.com/office/officeart/2005/8/layout/vList2"/>
    <dgm:cxn modelId="{BABBC65E-2346-4F16-8346-E1B93B9EB4E1}" type="presParOf" srcId="{7F3A89BA-B6FF-4835-8978-68EFF3EE6DDA}" destId="{84D17F0A-E3B1-463F-972B-5CA3BC9118C6}" srcOrd="6" destOrd="0" presId="urn:microsoft.com/office/officeart/2005/8/layout/vList2"/>
    <dgm:cxn modelId="{32B5F850-F1CE-4033-B000-6C6769B5128D}" type="presParOf" srcId="{7F3A89BA-B6FF-4835-8978-68EFF3EE6DDA}" destId="{2CBB32BB-17DA-4BF7-9C1D-6FB5D35FF9D5}" srcOrd="7" destOrd="0" presId="urn:microsoft.com/office/officeart/2005/8/layout/vList2"/>
    <dgm:cxn modelId="{DA848AB6-B1D5-421C-BBE0-228858A82621}" type="presParOf" srcId="{7F3A89BA-B6FF-4835-8978-68EFF3EE6DDA}" destId="{65EAD8FB-6F2E-4662-BB8F-C5844E0A9C44}"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7563B6-2AC1-4DAA-9262-57784A557987}"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F831E6E-E709-4ABD-B872-3E2288E657A7}">
      <dgm:prSet phldr="0" custT="1"/>
      <dgm:spPr/>
      <dgm:t>
        <a:bodyPr/>
        <a:lstStyle/>
        <a:p>
          <a:pPr rtl="0"/>
          <a:r>
            <a:rPr lang="en-US" sz="3600" b="1" dirty="0">
              <a:latin typeface="Goudy Old Style" panose="02040603050505030304"/>
            </a:rPr>
            <a:t>Report to BDS and/or Police</a:t>
          </a:r>
          <a:endParaRPr lang="en-US" sz="3600" b="1" dirty="0"/>
        </a:p>
      </dgm:t>
    </dgm:pt>
    <dgm:pt modelId="{18078C9E-8EAD-4FCD-B6BE-F3E15AA7297E}" type="parTrans" cxnId="{C4545106-8CBA-4D8F-A028-560B8A4D1F5D}">
      <dgm:prSet/>
      <dgm:spPr/>
      <dgm:t>
        <a:bodyPr/>
        <a:lstStyle/>
        <a:p>
          <a:endParaRPr lang="en-US"/>
        </a:p>
      </dgm:t>
    </dgm:pt>
    <dgm:pt modelId="{8904E321-9E5B-4411-811F-ACCDC15E1C94}" type="sibTrans" cxnId="{C4545106-8CBA-4D8F-A028-560B8A4D1F5D}">
      <dgm:prSet/>
      <dgm:spPr/>
      <dgm:t>
        <a:bodyPr/>
        <a:lstStyle/>
        <a:p>
          <a:endParaRPr lang="en-US"/>
        </a:p>
      </dgm:t>
    </dgm:pt>
    <dgm:pt modelId="{58F9F09C-AA4F-406F-900E-49299A8119BE}">
      <dgm:prSet/>
      <dgm:spPr/>
      <dgm:t>
        <a:bodyPr/>
        <a:lstStyle/>
        <a:p>
          <a:r>
            <a:rPr lang="en-US" b="1" dirty="0"/>
            <a:t>Consent to client’s removal</a:t>
          </a:r>
        </a:p>
      </dgm:t>
    </dgm:pt>
    <dgm:pt modelId="{0991405B-BE1A-49C2-B70B-D9AE570FF762}" type="parTrans" cxnId="{257157D0-1E81-4951-A577-2A7026C25E34}">
      <dgm:prSet/>
      <dgm:spPr/>
      <dgm:t>
        <a:bodyPr/>
        <a:lstStyle/>
        <a:p>
          <a:endParaRPr lang="en-US"/>
        </a:p>
      </dgm:t>
    </dgm:pt>
    <dgm:pt modelId="{0ADE0FF5-E46E-45C0-88D3-89298F4EF4A8}" type="sibTrans" cxnId="{257157D0-1E81-4951-A577-2A7026C25E34}">
      <dgm:prSet/>
      <dgm:spPr/>
      <dgm:t>
        <a:bodyPr/>
        <a:lstStyle/>
        <a:p>
          <a:endParaRPr lang="en-US"/>
        </a:p>
      </dgm:t>
    </dgm:pt>
    <dgm:pt modelId="{B96B0B98-1963-4EF3-9A3F-20408535DECE}">
      <dgm:prSet/>
      <dgm:spPr/>
      <dgm:t>
        <a:bodyPr/>
        <a:lstStyle/>
        <a:p>
          <a:pPr rtl="0"/>
          <a:r>
            <a:rPr lang="en-US" b="1" dirty="0"/>
            <a:t>Orders of protection</a:t>
          </a:r>
        </a:p>
      </dgm:t>
    </dgm:pt>
    <dgm:pt modelId="{E98273B1-6C9A-4E6F-8DCD-A41EDAD0FC9D}" type="parTrans" cxnId="{CEEAA85D-46B2-4F0E-8568-6294E3703E16}">
      <dgm:prSet/>
      <dgm:spPr/>
      <dgm:t>
        <a:bodyPr/>
        <a:lstStyle/>
        <a:p>
          <a:endParaRPr lang="en-US"/>
        </a:p>
      </dgm:t>
    </dgm:pt>
    <dgm:pt modelId="{ADCBD31D-21E9-4D18-A47F-BBDD06FAFD65}" type="sibTrans" cxnId="{CEEAA85D-46B2-4F0E-8568-6294E3703E16}">
      <dgm:prSet/>
      <dgm:spPr/>
      <dgm:t>
        <a:bodyPr/>
        <a:lstStyle/>
        <a:p>
          <a:endParaRPr lang="en-US"/>
        </a:p>
      </dgm:t>
    </dgm:pt>
    <dgm:pt modelId="{CEE8A43A-6566-4E00-AC19-FE24F9BFA336}">
      <dgm:prSet/>
      <dgm:spPr/>
      <dgm:t>
        <a:bodyPr/>
        <a:lstStyle/>
        <a:p>
          <a:r>
            <a:rPr lang="en-US" b="1" dirty="0">
              <a:latin typeface="Goudy Old Style" panose="02040603050505030304"/>
            </a:rPr>
            <a:t>Sign ROIs</a:t>
          </a:r>
        </a:p>
      </dgm:t>
    </dgm:pt>
    <dgm:pt modelId="{20C5DE87-8CA9-4833-B2B3-0D237C5C7C5E}" type="parTrans" cxnId="{C0909E32-E734-4825-BAEF-0316868141B2}">
      <dgm:prSet/>
      <dgm:spPr/>
      <dgm:t>
        <a:bodyPr/>
        <a:lstStyle/>
        <a:p>
          <a:endParaRPr lang="en-US"/>
        </a:p>
      </dgm:t>
    </dgm:pt>
    <dgm:pt modelId="{89DE8AEA-A03A-467E-AA12-0189FDF4DEE8}" type="sibTrans" cxnId="{C0909E32-E734-4825-BAEF-0316868141B2}">
      <dgm:prSet/>
      <dgm:spPr/>
      <dgm:t>
        <a:bodyPr/>
        <a:lstStyle/>
        <a:p>
          <a:endParaRPr lang="en-US"/>
        </a:p>
      </dgm:t>
    </dgm:pt>
    <dgm:pt modelId="{367EFE10-C4AE-458F-A568-C2B6173690CC}">
      <dgm:prSet phldr="0"/>
      <dgm:spPr/>
      <dgm:t>
        <a:bodyPr/>
        <a:lstStyle/>
        <a:p>
          <a:pPr rtl="0"/>
          <a:r>
            <a:rPr lang="en-US" b="1" dirty="0">
              <a:latin typeface="Goudy Old Style" panose="02040603050505030304"/>
            </a:rPr>
            <a:t>Cooperate with investigation</a:t>
          </a:r>
        </a:p>
      </dgm:t>
    </dgm:pt>
    <dgm:pt modelId="{3AED134A-F009-45FC-90BC-06942EBA395F}" type="parTrans" cxnId="{96C2D20B-8085-45AA-A6DA-BF013B45F631}">
      <dgm:prSet/>
      <dgm:spPr/>
      <dgm:t>
        <a:bodyPr/>
        <a:lstStyle/>
        <a:p>
          <a:endParaRPr lang="en-US"/>
        </a:p>
      </dgm:t>
    </dgm:pt>
    <dgm:pt modelId="{78261D58-4FFE-4587-A6DC-11721063E7DA}" type="sibTrans" cxnId="{96C2D20B-8085-45AA-A6DA-BF013B45F631}">
      <dgm:prSet/>
      <dgm:spPr/>
      <dgm:t>
        <a:bodyPr/>
        <a:lstStyle/>
        <a:p>
          <a:endParaRPr lang="en-US"/>
        </a:p>
      </dgm:t>
    </dgm:pt>
    <dgm:pt modelId="{7F3A89BA-B6FF-4835-8978-68EFF3EE6DDA}" type="pres">
      <dgm:prSet presAssocID="{547563B6-2AC1-4DAA-9262-57784A557987}" presName="linear" presStyleCnt="0">
        <dgm:presLayoutVars>
          <dgm:animLvl val="lvl"/>
          <dgm:resizeHandles val="exact"/>
        </dgm:presLayoutVars>
      </dgm:prSet>
      <dgm:spPr/>
    </dgm:pt>
    <dgm:pt modelId="{F96CECAB-0122-410A-B7A4-40BB57A9C48E}" type="pres">
      <dgm:prSet presAssocID="{4F831E6E-E709-4ABD-B872-3E2288E657A7}" presName="parentText" presStyleLbl="node1" presStyleIdx="0" presStyleCnt="5" custLinFactNeighborX="155">
        <dgm:presLayoutVars>
          <dgm:chMax val="0"/>
          <dgm:bulletEnabled val="1"/>
        </dgm:presLayoutVars>
      </dgm:prSet>
      <dgm:spPr/>
    </dgm:pt>
    <dgm:pt modelId="{5367E7EE-3980-4B4B-83A1-7C415249C7BA}" type="pres">
      <dgm:prSet presAssocID="{8904E321-9E5B-4411-811F-ACCDC15E1C94}" presName="spacer" presStyleCnt="0"/>
      <dgm:spPr/>
    </dgm:pt>
    <dgm:pt modelId="{F8741C6B-B6D1-4615-A6D8-5C56CD8FA14D}" type="pres">
      <dgm:prSet presAssocID="{58F9F09C-AA4F-406F-900E-49299A8119BE}" presName="parentText" presStyleLbl="node1" presStyleIdx="1" presStyleCnt="5" custLinFactNeighborX="-2484" custLinFactNeighborY="-16888">
        <dgm:presLayoutVars>
          <dgm:chMax val="0"/>
          <dgm:bulletEnabled val="1"/>
        </dgm:presLayoutVars>
      </dgm:prSet>
      <dgm:spPr/>
    </dgm:pt>
    <dgm:pt modelId="{ABE2617C-2634-49B8-B7C0-3FC74C53F96B}" type="pres">
      <dgm:prSet presAssocID="{0ADE0FF5-E46E-45C0-88D3-89298F4EF4A8}" presName="spacer" presStyleCnt="0"/>
      <dgm:spPr/>
    </dgm:pt>
    <dgm:pt modelId="{1DF46691-1D79-46B3-AB74-63697B25AFA9}" type="pres">
      <dgm:prSet presAssocID="{B96B0B98-1963-4EF3-9A3F-20408535DECE}" presName="parentText" presStyleLbl="node1" presStyleIdx="2" presStyleCnt="5">
        <dgm:presLayoutVars>
          <dgm:chMax val="0"/>
          <dgm:bulletEnabled val="1"/>
        </dgm:presLayoutVars>
      </dgm:prSet>
      <dgm:spPr/>
    </dgm:pt>
    <dgm:pt modelId="{1E982D4F-B694-4676-B024-9C9B03DD479F}" type="pres">
      <dgm:prSet presAssocID="{ADCBD31D-21E9-4D18-A47F-BBDD06FAFD65}" presName="spacer" presStyleCnt="0"/>
      <dgm:spPr/>
    </dgm:pt>
    <dgm:pt modelId="{84D17F0A-E3B1-463F-972B-5CA3BC9118C6}" type="pres">
      <dgm:prSet presAssocID="{367EFE10-C4AE-458F-A568-C2B6173690CC}" presName="parentText" presStyleLbl="node1" presStyleIdx="3" presStyleCnt="5">
        <dgm:presLayoutVars>
          <dgm:chMax val="0"/>
          <dgm:bulletEnabled val="1"/>
        </dgm:presLayoutVars>
      </dgm:prSet>
      <dgm:spPr/>
    </dgm:pt>
    <dgm:pt modelId="{2CBB32BB-17DA-4BF7-9C1D-6FB5D35FF9D5}" type="pres">
      <dgm:prSet presAssocID="{78261D58-4FFE-4587-A6DC-11721063E7DA}" presName="spacer" presStyleCnt="0"/>
      <dgm:spPr/>
    </dgm:pt>
    <dgm:pt modelId="{65EAD8FB-6F2E-4662-BB8F-C5844E0A9C44}" type="pres">
      <dgm:prSet presAssocID="{CEE8A43A-6566-4E00-AC19-FE24F9BFA336}" presName="parentText" presStyleLbl="node1" presStyleIdx="4" presStyleCnt="5">
        <dgm:presLayoutVars>
          <dgm:chMax val="0"/>
          <dgm:bulletEnabled val="1"/>
        </dgm:presLayoutVars>
      </dgm:prSet>
      <dgm:spPr/>
    </dgm:pt>
  </dgm:ptLst>
  <dgm:cxnLst>
    <dgm:cxn modelId="{C4545106-8CBA-4D8F-A028-560B8A4D1F5D}" srcId="{547563B6-2AC1-4DAA-9262-57784A557987}" destId="{4F831E6E-E709-4ABD-B872-3E2288E657A7}" srcOrd="0" destOrd="0" parTransId="{18078C9E-8EAD-4FCD-B6BE-F3E15AA7297E}" sibTransId="{8904E321-9E5B-4411-811F-ACCDC15E1C94}"/>
    <dgm:cxn modelId="{96C2D20B-8085-45AA-A6DA-BF013B45F631}" srcId="{547563B6-2AC1-4DAA-9262-57784A557987}" destId="{367EFE10-C4AE-458F-A568-C2B6173690CC}" srcOrd="3" destOrd="0" parTransId="{3AED134A-F009-45FC-90BC-06942EBA395F}" sibTransId="{78261D58-4FFE-4587-A6DC-11721063E7DA}"/>
    <dgm:cxn modelId="{47E6DD24-B327-431A-BDC5-2EA7FA1AB76E}" type="presOf" srcId="{547563B6-2AC1-4DAA-9262-57784A557987}" destId="{7F3A89BA-B6FF-4835-8978-68EFF3EE6DDA}" srcOrd="0" destOrd="0" presId="urn:microsoft.com/office/officeart/2005/8/layout/vList2"/>
    <dgm:cxn modelId="{C0909E32-E734-4825-BAEF-0316868141B2}" srcId="{547563B6-2AC1-4DAA-9262-57784A557987}" destId="{CEE8A43A-6566-4E00-AC19-FE24F9BFA336}" srcOrd="4" destOrd="0" parTransId="{20C5DE87-8CA9-4833-B2B3-0D237C5C7C5E}" sibTransId="{89DE8AEA-A03A-467E-AA12-0189FDF4DEE8}"/>
    <dgm:cxn modelId="{CEEAA85D-46B2-4F0E-8568-6294E3703E16}" srcId="{547563B6-2AC1-4DAA-9262-57784A557987}" destId="{B96B0B98-1963-4EF3-9A3F-20408535DECE}" srcOrd="2" destOrd="0" parTransId="{E98273B1-6C9A-4E6F-8DCD-A41EDAD0FC9D}" sibTransId="{ADCBD31D-21E9-4D18-A47F-BBDD06FAFD65}"/>
    <dgm:cxn modelId="{905B0367-E4A5-4712-9651-CC9C1A1F8DC1}" type="presOf" srcId="{367EFE10-C4AE-458F-A568-C2B6173690CC}" destId="{84D17F0A-E3B1-463F-972B-5CA3BC9118C6}" srcOrd="0" destOrd="0" presId="urn:microsoft.com/office/officeart/2005/8/layout/vList2"/>
    <dgm:cxn modelId="{977F3F79-5B41-4E93-B2F4-01649E686E50}" type="presOf" srcId="{4F831E6E-E709-4ABD-B872-3E2288E657A7}" destId="{F96CECAB-0122-410A-B7A4-40BB57A9C48E}" srcOrd="0" destOrd="0" presId="urn:microsoft.com/office/officeart/2005/8/layout/vList2"/>
    <dgm:cxn modelId="{32337DAB-1AD1-4470-8E36-FD0CF0F1CCF4}" type="presOf" srcId="{CEE8A43A-6566-4E00-AC19-FE24F9BFA336}" destId="{65EAD8FB-6F2E-4662-BB8F-C5844E0A9C44}" srcOrd="0" destOrd="0" presId="urn:microsoft.com/office/officeart/2005/8/layout/vList2"/>
    <dgm:cxn modelId="{257157D0-1E81-4951-A577-2A7026C25E34}" srcId="{547563B6-2AC1-4DAA-9262-57784A557987}" destId="{58F9F09C-AA4F-406F-900E-49299A8119BE}" srcOrd="1" destOrd="0" parTransId="{0991405B-BE1A-49C2-B70B-D9AE570FF762}" sibTransId="{0ADE0FF5-E46E-45C0-88D3-89298F4EF4A8}"/>
    <dgm:cxn modelId="{A7C1A9E2-CE6E-42CA-A4E8-AEAC415DF9E9}" type="presOf" srcId="{58F9F09C-AA4F-406F-900E-49299A8119BE}" destId="{F8741C6B-B6D1-4615-A6D8-5C56CD8FA14D}" srcOrd="0" destOrd="0" presId="urn:microsoft.com/office/officeart/2005/8/layout/vList2"/>
    <dgm:cxn modelId="{D8BB25EB-9BE2-49B7-A85B-F72577F88BCC}" type="presOf" srcId="{B96B0B98-1963-4EF3-9A3F-20408535DECE}" destId="{1DF46691-1D79-46B3-AB74-63697B25AFA9}" srcOrd="0" destOrd="0" presId="urn:microsoft.com/office/officeart/2005/8/layout/vList2"/>
    <dgm:cxn modelId="{1D843E7D-C2A2-418C-B9DE-453BDA01036E}" type="presParOf" srcId="{7F3A89BA-B6FF-4835-8978-68EFF3EE6DDA}" destId="{F96CECAB-0122-410A-B7A4-40BB57A9C48E}" srcOrd="0" destOrd="0" presId="urn:microsoft.com/office/officeart/2005/8/layout/vList2"/>
    <dgm:cxn modelId="{0B015953-D3A5-4ACA-AF63-0C13720B9229}" type="presParOf" srcId="{7F3A89BA-B6FF-4835-8978-68EFF3EE6DDA}" destId="{5367E7EE-3980-4B4B-83A1-7C415249C7BA}" srcOrd="1" destOrd="0" presId="urn:microsoft.com/office/officeart/2005/8/layout/vList2"/>
    <dgm:cxn modelId="{B448EF57-7736-46DE-B6A6-FD4F5F6C7179}" type="presParOf" srcId="{7F3A89BA-B6FF-4835-8978-68EFF3EE6DDA}" destId="{F8741C6B-B6D1-4615-A6D8-5C56CD8FA14D}" srcOrd="2" destOrd="0" presId="urn:microsoft.com/office/officeart/2005/8/layout/vList2"/>
    <dgm:cxn modelId="{0F32A9E7-6C61-49C5-9A18-8DA0417FEAFF}" type="presParOf" srcId="{7F3A89BA-B6FF-4835-8978-68EFF3EE6DDA}" destId="{ABE2617C-2634-49B8-B7C0-3FC74C53F96B}" srcOrd="3" destOrd="0" presId="urn:microsoft.com/office/officeart/2005/8/layout/vList2"/>
    <dgm:cxn modelId="{D275B417-4D06-46F4-BB3C-8FA84EF0D13F}" type="presParOf" srcId="{7F3A89BA-B6FF-4835-8978-68EFF3EE6DDA}" destId="{1DF46691-1D79-46B3-AB74-63697B25AFA9}" srcOrd="4" destOrd="0" presId="urn:microsoft.com/office/officeart/2005/8/layout/vList2"/>
    <dgm:cxn modelId="{ABC0B12D-FDCA-48F0-A5D5-D823BC9ACBA8}" type="presParOf" srcId="{7F3A89BA-B6FF-4835-8978-68EFF3EE6DDA}" destId="{1E982D4F-B694-4676-B024-9C9B03DD479F}" srcOrd="5" destOrd="0" presId="urn:microsoft.com/office/officeart/2005/8/layout/vList2"/>
    <dgm:cxn modelId="{BABBC65E-2346-4F16-8346-E1B93B9EB4E1}" type="presParOf" srcId="{7F3A89BA-B6FF-4835-8978-68EFF3EE6DDA}" destId="{84D17F0A-E3B1-463F-972B-5CA3BC9118C6}" srcOrd="6" destOrd="0" presId="urn:microsoft.com/office/officeart/2005/8/layout/vList2"/>
    <dgm:cxn modelId="{32B5F850-F1CE-4033-B000-6C6769B5128D}" type="presParOf" srcId="{7F3A89BA-B6FF-4835-8978-68EFF3EE6DDA}" destId="{2CBB32BB-17DA-4BF7-9C1D-6FB5D35FF9D5}" srcOrd="7" destOrd="0" presId="urn:microsoft.com/office/officeart/2005/8/layout/vList2"/>
    <dgm:cxn modelId="{DA848AB6-B1D5-421C-BBE0-228858A82621}" type="presParOf" srcId="{7F3A89BA-B6FF-4835-8978-68EFF3EE6DDA}" destId="{65EAD8FB-6F2E-4662-BB8F-C5844E0A9C44}"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CECAB-0122-410A-B7A4-40BB57A9C48E}">
      <dsp:nvSpPr>
        <dsp:cNvPr id="0" name=""/>
        <dsp:cNvSpPr/>
      </dsp:nvSpPr>
      <dsp:spPr>
        <a:xfrm>
          <a:off x="0" y="567527"/>
          <a:ext cx="6266011" cy="839474"/>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b="1" kern="1200" dirty="0">
              <a:latin typeface="Goudy Old Style" panose="02040603050505030304"/>
            </a:rPr>
            <a:t>Established 1979</a:t>
          </a:r>
          <a:endParaRPr lang="en-US" sz="3500" b="1" kern="1200" dirty="0"/>
        </a:p>
      </dsp:txBody>
      <dsp:txXfrm>
        <a:off x="40980" y="608507"/>
        <a:ext cx="6184051" cy="757514"/>
      </dsp:txXfrm>
    </dsp:sp>
    <dsp:sp modelId="{F8741C6B-B6D1-4615-A6D8-5C56CD8FA14D}">
      <dsp:nvSpPr>
        <dsp:cNvPr id="0" name=""/>
        <dsp:cNvSpPr/>
      </dsp:nvSpPr>
      <dsp:spPr>
        <a:xfrm>
          <a:off x="0" y="1490779"/>
          <a:ext cx="6266011" cy="839474"/>
        </a:xfrm>
        <a:prstGeom prst="roundRect">
          <a:avLst/>
        </a:prstGeom>
        <a:gradFill rotWithShape="0">
          <a:gsLst>
            <a:gs pos="0">
              <a:schemeClr val="accent2">
                <a:hueOff val="-177515"/>
                <a:satOff val="-1467"/>
                <a:lumOff val="-3137"/>
                <a:alphaOff val="0"/>
                <a:tint val="96000"/>
                <a:lumMod val="104000"/>
              </a:schemeClr>
            </a:gs>
            <a:gs pos="100000">
              <a:schemeClr val="accent2">
                <a:hueOff val="-177515"/>
                <a:satOff val="-1467"/>
                <a:lumOff val="-313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dirty="0"/>
            <a:t>Originally a state agency</a:t>
          </a:r>
        </a:p>
      </dsp:txBody>
      <dsp:txXfrm>
        <a:off x="40980" y="1531759"/>
        <a:ext cx="6184051" cy="757514"/>
      </dsp:txXfrm>
    </dsp:sp>
    <dsp:sp modelId="{1DF46691-1D79-46B3-AB74-63697B25AFA9}">
      <dsp:nvSpPr>
        <dsp:cNvPr id="0" name=""/>
        <dsp:cNvSpPr/>
      </dsp:nvSpPr>
      <dsp:spPr>
        <a:xfrm>
          <a:off x="0" y="2448077"/>
          <a:ext cx="6266011" cy="839474"/>
        </a:xfrm>
        <a:prstGeom prst="roundRect">
          <a:avLst/>
        </a:prstGeom>
        <a:gradFill rotWithShape="0">
          <a:gsLst>
            <a:gs pos="0">
              <a:schemeClr val="accent2">
                <a:hueOff val="-355029"/>
                <a:satOff val="-2934"/>
                <a:lumOff val="-6274"/>
                <a:alphaOff val="0"/>
                <a:tint val="96000"/>
                <a:lumMod val="104000"/>
              </a:schemeClr>
            </a:gs>
            <a:gs pos="100000">
              <a:schemeClr val="accent2">
                <a:hueOff val="-355029"/>
                <a:satOff val="-2934"/>
                <a:lumOff val="-6274"/>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b="1" kern="1200" dirty="0"/>
            <a:t>Private non-profit since 1983</a:t>
          </a:r>
        </a:p>
      </dsp:txBody>
      <dsp:txXfrm>
        <a:off x="40980" y="2489057"/>
        <a:ext cx="6184051" cy="757514"/>
      </dsp:txXfrm>
    </dsp:sp>
    <dsp:sp modelId="{84D17F0A-E3B1-463F-972B-5CA3BC9118C6}">
      <dsp:nvSpPr>
        <dsp:cNvPr id="0" name=""/>
        <dsp:cNvSpPr/>
      </dsp:nvSpPr>
      <dsp:spPr>
        <a:xfrm>
          <a:off x="0" y="3388352"/>
          <a:ext cx="6266011" cy="839474"/>
        </a:xfrm>
        <a:prstGeom prst="roundRect">
          <a:avLst/>
        </a:prstGeom>
        <a:gradFill rotWithShape="0">
          <a:gsLst>
            <a:gs pos="0">
              <a:schemeClr val="accent2">
                <a:hueOff val="-532544"/>
                <a:satOff val="-4401"/>
                <a:lumOff val="-9412"/>
                <a:alphaOff val="0"/>
                <a:tint val="96000"/>
                <a:lumMod val="104000"/>
              </a:schemeClr>
            </a:gs>
            <a:gs pos="100000">
              <a:schemeClr val="accent2">
                <a:hueOff val="-532544"/>
                <a:satOff val="-4401"/>
                <a:lumOff val="-9412"/>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rtl="0">
            <a:lnSpc>
              <a:spcPct val="90000"/>
            </a:lnSpc>
            <a:spcBef>
              <a:spcPct val="0"/>
            </a:spcBef>
            <a:spcAft>
              <a:spcPct val="35000"/>
            </a:spcAft>
            <a:buNone/>
          </a:pPr>
          <a:r>
            <a:rPr lang="en-US" sz="3500" b="1" kern="1200" dirty="0">
              <a:latin typeface="Goudy Old Style" panose="02040603050505030304"/>
            </a:rPr>
            <a:t>Generally, serve only adults</a:t>
          </a:r>
        </a:p>
      </dsp:txBody>
      <dsp:txXfrm>
        <a:off x="40980" y="3429332"/>
        <a:ext cx="6184051" cy="757514"/>
      </dsp:txXfrm>
    </dsp:sp>
    <dsp:sp modelId="{65EAD8FB-6F2E-4662-BB8F-C5844E0A9C44}">
      <dsp:nvSpPr>
        <dsp:cNvPr id="0" name=""/>
        <dsp:cNvSpPr/>
      </dsp:nvSpPr>
      <dsp:spPr>
        <a:xfrm>
          <a:off x="0" y="4328627"/>
          <a:ext cx="6266011" cy="839474"/>
        </a:xfrm>
        <a:prstGeom prst="roundRect">
          <a:avLst/>
        </a:prstGeom>
        <a:gradFill rotWithShape="0">
          <a:gsLst>
            <a:gs pos="0">
              <a:schemeClr val="accent2">
                <a:hueOff val="-710059"/>
                <a:satOff val="-5868"/>
                <a:lumOff val="-12549"/>
                <a:alphaOff val="0"/>
                <a:tint val="96000"/>
                <a:lumMod val="104000"/>
              </a:schemeClr>
            </a:gs>
            <a:gs pos="100000">
              <a:schemeClr val="accent2">
                <a:hueOff val="-710059"/>
                <a:satOff val="-5868"/>
                <a:lumOff val="-12549"/>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dirty="0">
              <a:latin typeface="Goudy Old Style" panose="02040603050505030304"/>
            </a:rPr>
            <a:t>Contracts with DHHS and DOC</a:t>
          </a:r>
        </a:p>
      </dsp:txBody>
      <dsp:txXfrm>
        <a:off x="40980" y="4369607"/>
        <a:ext cx="6184051" cy="7575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6CECAB-0122-410A-B7A4-40BB57A9C48E}">
      <dsp:nvSpPr>
        <dsp:cNvPr id="0" name=""/>
        <dsp:cNvSpPr/>
      </dsp:nvSpPr>
      <dsp:spPr>
        <a:xfrm>
          <a:off x="0" y="272553"/>
          <a:ext cx="6266011" cy="948248"/>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kern="1200" dirty="0">
              <a:latin typeface="Goudy Old Style" panose="02040603050505030304"/>
            </a:rPr>
            <a:t>Report to BDS and/or Police</a:t>
          </a:r>
          <a:endParaRPr lang="en-US" sz="3600" b="1" kern="1200" dirty="0"/>
        </a:p>
      </dsp:txBody>
      <dsp:txXfrm>
        <a:off x="46290" y="318843"/>
        <a:ext cx="6173431" cy="855668"/>
      </dsp:txXfrm>
    </dsp:sp>
    <dsp:sp modelId="{F8741C6B-B6D1-4615-A6D8-5C56CD8FA14D}">
      <dsp:nvSpPr>
        <dsp:cNvPr id="0" name=""/>
        <dsp:cNvSpPr/>
      </dsp:nvSpPr>
      <dsp:spPr>
        <a:xfrm>
          <a:off x="0" y="1314153"/>
          <a:ext cx="6266011" cy="948248"/>
        </a:xfrm>
        <a:prstGeom prst="roundRect">
          <a:avLst/>
        </a:prstGeom>
        <a:gradFill rotWithShape="0">
          <a:gsLst>
            <a:gs pos="0">
              <a:schemeClr val="accent2">
                <a:hueOff val="-177515"/>
                <a:satOff val="-1467"/>
                <a:lumOff val="-3137"/>
                <a:alphaOff val="0"/>
                <a:tint val="96000"/>
                <a:lumMod val="104000"/>
              </a:schemeClr>
            </a:gs>
            <a:gs pos="100000">
              <a:schemeClr val="accent2">
                <a:hueOff val="-177515"/>
                <a:satOff val="-1467"/>
                <a:lumOff val="-3137"/>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b="1" kern="1200" dirty="0"/>
            <a:t>Consent to client’s removal</a:t>
          </a:r>
        </a:p>
      </dsp:txBody>
      <dsp:txXfrm>
        <a:off x="46290" y="1360443"/>
        <a:ext cx="6173431" cy="855668"/>
      </dsp:txXfrm>
    </dsp:sp>
    <dsp:sp modelId="{1DF46691-1D79-46B3-AB74-63697B25AFA9}">
      <dsp:nvSpPr>
        <dsp:cNvPr id="0" name=""/>
        <dsp:cNvSpPr/>
      </dsp:nvSpPr>
      <dsp:spPr>
        <a:xfrm>
          <a:off x="0" y="2393690"/>
          <a:ext cx="6266011" cy="948248"/>
        </a:xfrm>
        <a:prstGeom prst="roundRect">
          <a:avLst/>
        </a:prstGeom>
        <a:gradFill rotWithShape="0">
          <a:gsLst>
            <a:gs pos="0">
              <a:schemeClr val="accent2">
                <a:hueOff val="-355029"/>
                <a:satOff val="-2934"/>
                <a:lumOff val="-6274"/>
                <a:alphaOff val="0"/>
                <a:tint val="96000"/>
                <a:lumMod val="104000"/>
              </a:schemeClr>
            </a:gs>
            <a:gs pos="100000">
              <a:schemeClr val="accent2">
                <a:hueOff val="-355029"/>
                <a:satOff val="-2934"/>
                <a:lumOff val="-6274"/>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b="1" kern="1200" dirty="0"/>
            <a:t>Orders of protection</a:t>
          </a:r>
        </a:p>
      </dsp:txBody>
      <dsp:txXfrm>
        <a:off x="46290" y="2439980"/>
        <a:ext cx="6173431" cy="855668"/>
      </dsp:txXfrm>
    </dsp:sp>
    <dsp:sp modelId="{84D17F0A-E3B1-463F-972B-5CA3BC9118C6}">
      <dsp:nvSpPr>
        <dsp:cNvPr id="0" name=""/>
        <dsp:cNvSpPr/>
      </dsp:nvSpPr>
      <dsp:spPr>
        <a:xfrm>
          <a:off x="0" y="3454259"/>
          <a:ext cx="6266011" cy="948248"/>
        </a:xfrm>
        <a:prstGeom prst="roundRect">
          <a:avLst/>
        </a:prstGeom>
        <a:gradFill rotWithShape="0">
          <a:gsLst>
            <a:gs pos="0">
              <a:schemeClr val="accent2">
                <a:hueOff val="-532544"/>
                <a:satOff val="-4401"/>
                <a:lumOff val="-9412"/>
                <a:alphaOff val="0"/>
                <a:tint val="96000"/>
                <a:lumMod val="104000"/>
              </a:schemeClr>
            </a:gs>
            <a:gs pos="100000">
              <a:schemeClr val="accent2">
                <a:hueOff val="-532544"/>
                <a:satOff val="-4401"/>
                <a:lumOff val="-9412"/>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US" sz="3900" b="1" kern="1200" dirty="0">
              <a:latin typeface="Goudy Old Style" panose="02040603050505030304"/>
            </a:rPr>
            <a:t>Cooperate with investigation</a:t>
          </a:r>
        </a:p>
      </dsp:txBody>
      <dsp:txXfrm>
        <a:off x="46290" y="3500549"/>
        <a:ext cx="6173431" cy="855668"/>
      </dsp:txXfrm>
    </dsp:sp>
    <dsp:sp modelId="{65EAD8FB-6F2E-4662-BB8F-C5844E0A9C44}">
      <dsp:nvSpPr>
        <dsp:cNvPr id="0" name=""/>
        <dsp:cNvSpPr/>
      </dsp:nvSpPr>
      <dsp:spPr>
        <a:xfrm>
          <a:off x="0" y="4514827"/>
          <a:ext cx="6266011" cy="948248"/>
        </a:xfrm>
        <a:prstGeom prst="roundRect">
          <a:avLst/>
        </a:prstGeom>
        <a:gradFill rotWithShape="0">
          <a:gsLst>
            <a:gs pos="0">
              <a:schemeClr val="accent2">
                <a:hueOff val="-710059"/>
                <a:satOff val="-5868"/>
                <a:lumOff val="-12549"/>
                <a:alphaOff val="0"/>
                <a:tint val="96000"/>
                <a:lumMod val="104000"/>
              </a:schemeClr>
            </a:gs>
            <a:gs pos="100000">
              <a:schemeClr val="accent2">
                <a:hueOff val="-710059"/>
                <a:satOff val="-5868"/>
                <a:lumOff val="-12549"/>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b="1" kern="1200" dirty="0">
              <a:latin typeface="Goudy Old Style" panose="02040603050505030304"/>
            </a:rPr>
            <a:t>Sign ROIs</a:t>
          </a:r>
        </a:p>
      </dsp:txBody>
      <dsp:txXfrm>
        <a:off x="46290" y="4561117"/>
        <a:ext cx="6173431" cy="8556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7231"/>
          </a:xfrm>
          <a:prstGeom prst="rect">
            <a:avLst/>
          </a:prstGeom>
        </p:spPr>
        <p:txBody>
          <a:bodyPr vert="horz" lIns="93360" tIns="46680" rIns="93360" bIns="46680" rtlCol="0"/>
          <a:lstStyle>
            <a:lvl1pPr algn="l">
              <a:defRPr sz="1200"/>
            </a:lvl1pPr>
          </a:lstStyle>
          <a:p>
            <a:endParaRPr lang="en-US"/>
          </a:p>
        </p:txBody>
      </p:sp>
      <p:sp>
        <p:nvSpPr>
          <p:cNvPr id="3" name="Date Placeholder 2"/>
          <p:cNvSpPr>
            <a:spLocks noGrp="1"/>
          </p:cNvSpPr>
          <p:nvPr>
            <p:ph type="dt" idx="1"/>
          </p:nvPr>
        </p:nvSpPr>
        <p:spPr>
          <a:xfrm>
            <a:off x="3979930" y="0"/>
            <a:ext cx="3044719" cy="467231"/>
          </a:xfrm>
          <a:prstGeom prst="rect">
            <a:avLst/>
          </a:prstGeom>
        </p:spPr>
        <p:txBody>
          <a:bodyPr vert="horz" lIns="93360" tIns="46680" rIns="93360" bIns="46680" rtlCol="0"/>
          <a:lstStyle>
            <a:lvl1pPr algn="r">
              <a:defRPr sz="1200"/>
            </a:lvl1pPr>
          </a:lstStyle>
          <a:p>
            <a:fld id="{8E4EC393-62DF-4DDC-9510-295CB2528591}" type="datetimeFigureOut">
              <a:t>7/21/2026</a:t>
            </a:fld>
            <a:endParaRPr lang="en-US"/>
          </a:p>
        </p:txBody>
      </p:sp>
      <p:sp>
        <p:nvSpPr>
          <p:cNvPr id="4" name="Slide Image Placeholder 3"/>
          <p:cNvSpPr>
            <a:spLocks noGrp="1" noRot="1" noChangeAspect="1"/>
          </p:cNvSpPr>
          <p:nvPr>
            <p:ph type="sldImg" idx="2"/>
          </p:nvPr>
        </p:nvSpPr>
        <p:spPr>
          <a:xfrm>
            <a:off x="719138" y="1163638"/>
            <a:ext cx="5588000" cy="3143250"/>
          </a:xfrm>
          <a:prstGeom prst="rect">
            <a:avLst/>
          </a:prstGeom>
          <a:noFill/>
          <a:ln w="12700">
            <a:solidFill>
              <a:prstClr val="black"/>
            </a:solidFill>
          </a:ln>
        </p:spPr>
        <p:txBody>
          <a:bodyPr vert="horz" lIns="93360" tIns="46680" rIns="93360" bIns="46680" rtlCol="0" anchor="ctr"/>
          <a:lstStyle/>
          <a:p>
            <a:endParaRPr lang="en-US"/>
          </a:p>
        </p:txBody>
      </p:sp>
      <p:sp>
        <p:nvSpPr>
          <p:cNvPr id="5" name="Notes Placeholder 4"/>
          <p:cNvSpPr>
            <a:spLocks noGrp="1"/>
          </p:cNvSpPr>
          <p:nvPr>
            <p:ph type="body" sz="quarter" idx="3"/>
          </p:nvPr>
        </p:nvSpPr>
        <p:spPr>
          <a:xfrm>
            <a:off x="702628" y="4481532"/>
            <a:ext cx="5621020" cy="3666708"/>
          </a:xfrm>
          <a:prstGeom prst="rect">
            <a:avLst/>
          </a:prstGeom>
        </p:spPr>
        <p:txBody>
          <a:bodyPr vert="horz" lIns="93360" tIns="46680" rIns="93360" bIns="466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6"/>
            <a:ext cx="3044719" cy="467230"/>
          </a:xfrm>
          <a:prstGeom prst="rect">
            <a:avLst/>
          </a:prstGeom>
        </p:spPr>
        <p:txBody>
          <a:bodyPr vert="horz" lIns="93360" tIns="46680" rIns="93360" bIns="46680" rtlCol="0" anchor="b"/>
          <a:lstStyle>
            <a:lvl1pPr algn="l">
              <a:defRPr sz="1200"/>
            </a:lvl1pPr>
          </a:lstStyle>
          <a:p>
            <a:endParaRPr lang="en-US"/>
          </a:p>
        </p:txBody>
      </p:sp>
      <p:sp>
        <p:nvSpPr>
          <p:cNvPr id="7" name="Slide Number Placeholder 6"/>
          <p:cNvSpPr>
            <a:spLocks noGrp="1"/>
          </p:cNvSpPr>
          <p:nvPr>
            <p:ph type="sldNum" sz="quarter" idx="5"/>
          </p:nvPr>
        </p:nvSpPr>
        <p:spPr>
          <a:xfrm>
            <a:off x="3979930" y="8845046"/>
            <a:ext cx="3044719" cy="467230"/>
          </a:xfrm>
          <a:prstGeom prst="rect">
            <a:avLst/>
          </a:prstGeom>
        </p:spPr>
        <p:txBody>
          <a:bodyPr vert="horz" lIns="93360" tIns="46680" rIns="93360" bIns="46680" rtlCol="0" anchor="b"/>
          <a:lstStyle>
            <a:lvl1pPr algn="r">
              <a:defRPr sz="1200"/>
            </a:lvl1pPr>
          </a:lstStyle>
          <a:p>
            <a:fld id="{DAFA686F-E1AF-4F4E-9741-13F4ACD718D7}" type="slidenum">
              <a:t>‹#›</a:t>
            </a:fld>
            <a:endParaRPr lang="en-US"/>
          </a:p>
        </p:txBody>
      </p:sp>
    </p:spTree>
    <p:extLst>
      <p:ext uri="{BB962C8B-B14F-4D97-AF65-F5344CB8AC3E}">
        <p14:creationId xmlns:p14="http://schemas.microsoft.com/office/powerpoint/2010/main" val="2405848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Anne</a:t>
            </a:r>
            <a:endParaRPr lang="en-US" b="0" dirty="0"/>
          </a:p>
          <a:p>
            <a:endParaRPr lang="en-US" b="0" dirty="0"/>
          </a:p>
          <a:p>
            <a:r>
              <a:rPr lang="en-US" b="0" dirty="0"/>
              <a:t>Introduce</a:t>
            </a:r>
            <a:r>
              <a:rPr lang="en-US" b="0" baseline="0" dirty="0"/>
              <a:t> self.  </a:t>
            </a:r>
          </a:p>
          <a:p>
            <a:endParaRPr lang="en-US" b="0" baseline="0" dirty="0"/>
          </a:p>
          <a:p>
            <a:r>
              <a:rPr lang="en-US" b="0" baseline="0" dirty="0"/>
              <a:t>I am OPG’s in-house attorney. With me is Teresa Gustavson, VP of guardian services at OPG.  Together, we are going to give an overview of the role of the public guardian in guardianship cases and, in particular, our role when there is suspected abuse/neglect/exploitation of a individual with a developmental disability or a TBI.</a:t>
            </a:r>
            <a:endParaRPr lang="en-US" dirty="0"/>
          </a:p>
          <a:p>
            <a:endParaRPr lang="en-US" dirty="0"/>
          </a:p>
          <a:p>
            <a:r>
              <a:rPr lang="en-US" b="1" dirty="0"/>
              <a:t>CLICK </a:t>
            </a:r>
            <a:r>
              <a:rPr lang="en-US" dirty="0"/>
              <a:t>for next slide  </a:t>
            </a:r>
          </a:p>
        </p:txBody>
      </p:sp>
      <p:sp>
        <p:nvSpPr>
          <p:cNvPr id="4" name="Slide Number Placeholder 3"/>
          <p:cNvSpPr>
            <a:spLocks noGrp="1"/>
          </p:cNvSpPr>
          <p:nvPr>
            <p:ph type="sldNum" sz="quarter" idx="10"/>
          </p:nvPr>
        </p:nvSpPr>
        <p:spPr/>
        <p:txBody>
          <a:bodyPr/>
          <a:lstStyle/>
          <a:p>
            <a:fld id="{DAFA686F-E1AF-4F4E-9741-13F4ACD718D7}" type="slidenum">
              <a:rPr lang="en-US" smtClean="0"/>
              <a:t>1</a:t>
            </a:fld>
            <a:endParaRPr lang="en-US"/>
          </a:p>
        </p:txBody>
      </p:sp>
    </p:spTree>
    <p:extLst>
      <p:ext uri="{BB962C8B-B14F-4D97-AF65-F5344CB8AC3E}">
        <p14:creationId xmlns:p14="http://schemas.microsoft.com/office/powerpoint/2010/main" val="2735379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628" y="4481532"/>
            <a:ext cx="5621020" cy="4363513"/>
          </a:xfrm>
        </p:spPr>
        <p:txBody>
          <a:bodyPr/>
          <a:lstStyle/>
          <a:p>
            <a:r>
              <a:rPr lang="en-US" b="1" dirty="0"/>
              <a:t>Anne</a:t>
            </a:r>
            <a:r>
              <a:rPr lang="en-US" b="0" dirty="0"/>
              <a:t>:  NH</a:t>
            </a:r>
            <a:r>
              <a:rPr lang="en-US" b="0" baseline="0" dirty="0"/>
              <a:t> Supreme Court decided in </a:t>
            </a:r>
            <a:r>
              <a:rPr lang="en-US" b="0" u="sng" baseline="0" dirty="0"/>
              <a:t>In re Gamble</a:t>
            </a:r>
            <a:r>
              <a:rPr lang="en-US" b="0" baseline="0" dirty="0"/>
              <a:t>, 118 N.H. 771 (1978) that the State was statutorily obligated to obtain guardians for the 250-300 patients at NHH and the 500 residents of Laconia State School.  OPG was created, in effect, to fulfill that statutory obligation.  </a:t>
            </a:r>
          </a:p>
          <a:p>
            <a:endParaRPr lang="en-US" b="0" dirty="0"/>
          </a:p>
          <a:p>
            <a:r>
              <a:rPr lang="en-US" b="0" dirty="0"/>
              <a:t>Generally, we only serve adults although there are exceptions.  For instance, we provide trustee services to minors with</a:t>
            </a:r>
            <a:r>
              <a:rPr lang="en-US" b="0" baseline="0" dirty="0"/>
              <a:t> irrevocable trusts.  And, we have a few clients in the DD system for whom OPG becomes guardian before they have aged out of DCYF’s jurisdiction.  </a:t>
            </a:r>
            <a:endParaRPr lang="en-US" b="0" dirty="0"/>
          </a:p>
          <a:p>
            <a:endParaRPr lang="en-US" b="0" dirty="0"/>
          </a:p>
          <a:p>
            <a:r>
              <a:rPr lang="en-US" b="0" baseline="0" dirty="0"/>
              <a:t>Originally, OPG was a state agency but because of concerns about conflicts of interests, the legislature passed RSA chapter 547-B, which allows the State to contract with private agencies to provide public guardianship services, and OPG became a private, non-profit agency.</a:t>
            </a:r>
          </a:p>
          <a:p>
            <a:endParaRPr lang="en-US" b="0" baseline="0" dirty="0"/>
          </a:p>
          <a:p>
            <a:r>
              <a:rPr lang="en-US" b="0" baseline="0" dirty="0"/>
              <a:t>Initially, we provided guardianship services only for clients of the DD and MI service-delivery systems.  Over the years, we have expanded to provide services for certain individuals for whom BAAS has a pending investigation and for certain DOC clients.</a:t>
            </a:r>
          </a:p>
          <a:p>
            <a:endParaRPr lang="en-US" b="0" baseline="0" dirty="0"/>
          </a:p>
          <a:p>
            <a:r>
              <a:rPr lang="en-US" b="0" baseline="0" dirty="0"/>
              <a:t>As a result of recent legislation, we’ve expanded to providing services for individuals who are languishing in a hospital without the ability to make treatment or discharge decisions for themselves.  </a:t>
            </a:r>
            <a:endParaRPr lang="en-US" b="1" dirty="0"/>
          </a:p>
          <a:p>
            <a:r>
              <a:rPr lang="en-US" b="1" dirty="0"/>
              <a:t>CLICK</a:t>
            </a:r>
            <a:r>
              <a:rPr lang="en-US" dirty="0"/>
              <a:t> for next slide</a:t>
            </a:r>
          </a:p>
        </p:txBody>
      </p:sp>
      <p:sp>
        <p:nvSpPr>
          <p:cNvPr id="4" name="Slide Number Placeholder 3"/>
          <p:cNvSpPr>
            <a:spLocks noGrp="1"/>
          </p:cNvSpPr>
          <p:nvPr>
            <p:ph type="sldNum" sz="quarter" idx="10"/>
          </p:nvPr>
        </p:nvSpPr>
        <p:spPr/>
        <p:txBody>
          <a:bodyPr/>
          <a:lstStyle/>
          <a:p>
            <a:fld id="{DAFA686F-E1AF-4F4E-9741-13F4ACD718D7}" type="slidenum">
              <a:rPr lang="en-US" smtClean="0"/>
              <a:t>2</a:t>
            </a:fld>
            <a:endParaRPr lang="en-US"/>
          </a:p>
        </p:txBody>
      </p:sp>
    </p:spTree>
    <p:extLst>
      <p:ext uri="{BB962C8B-B14F-4D97-AF65-F5344CB8AC3E}">
        <p14:creationId xmlns:p14="http://schemas.microsoft.com/office/powerpoint/2010/main" val="413995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34316" y="4656137"/>
            <a:ext cx="5689331" cy="3821913"/>
          </a:xfrm>
        </p:spPr>
        <p:txBody>
          <a:bodyPr/>
          <a:lstStyle/>
          <a:p>
            <a:endParaRPr lang="en-US" b="1" dirty="0"/>
          </a:p>
          <a:p>
            <a:r>
              <a:rPr lang="en-US" b="1" dirty="0"/>
              <a:t>Teresa:  provide updated staffing numbers</a:t>
            </a:r>
          </a:p>
          <a:p>
            <a:r>
              <a:rPr lang="en-US" dirty="0"/>
              <a:t>In OPG parlance, employees who provide G of P services are “guardians”; employees who provide G of E services are “fiduciaries.”  Within the Fiduciary department, there are fiduciaries who only provide representative payee services and those who provide both representative payee services and broader G of E services as well as Trustee services.  All “guardians” with at least 1-year tenure at OPG who pass the National Guardianship Exam are certified through the Center for Guardianship Certification.</a:t>
            </a:r>
          </a:p>
          <a:p>
            <a:endParaRPr lang="en-US" dirty="0"/>
          </a:p>
          <a:p>
            <a:r>
              <a:rPr lang="en-US" dirty="0"/>
              <a:t>Most of our clients are in NH but we do serve individuals in other states when those individuals have out-of-state placements with vendors with whom DHHS contracts.  </a:t>
            </a:r>
            <a:endParaRPr lang="en-US" b="1" dirty="0"/>
          </a:p>
          <a:p>
            <a:endParaRPr lang="en-US" b="1" baseline="0" dirty="0"/>
          </a:p>
          <a:p>
            <a:endParaRPr lang="en-US" baseline="0" dirty="0"/>
          </a:p>
          <a:p>
            <a:endParaRPr lang="en-US" dirty="0"/>
          </a:p>
          <a:p>
            <a:r>
              <a:rPr lang="en-US" b="1" dirty="0"/>
              <a:t>CLICK</a:t>
            </a:r>
            <a:r>
              <a:rPr lang="en-US" dirty="0"/>
              <a:t> for next slide</a:t>
            </a:r>
          </a:p>
        </p:txBody>
      </p:sp>
      <p:sp>
        <p:nvSpPr>
          <p:cNvPr id="4" name="Slide Number Placeholder 3"/>
          <p:cNvSpPr>
            <a:spLocks noGrp="1"/>
          </p:cNvSpPr>
          <p:nvPr>
            <p:ph type="sldNum" sz="quarter" idx="5"/>
          </p:nvPr>
        </p:nvSpPr>
        <p:spPr/>
        <p:txBody>
          <a:bodyPr/>
          <a:lstStyle/>
          <a:p>
            <a:fld id="{DAFA686F-E1AF-4F4E-9741-13F4ACD718D7}" type="slidenum">
              <a:rPr lang="en-US"/>
              <a:t>3</a:t>
            </a:fld>
            <a:endParaRPr lang="en-US"/>
          </a:p>
        </p:txBody>
      </p:sp>
    </p:spTree>
    <p:extLst>
      <p:ext uri="{BB962C8B-B14F-4D97-AF65-F5344CB8AC3E}">
        <p14:creationId xmlns:p14="http://schemas.microsoft.com/office/powerpoint/2010/main" val="3212428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Teresa:</a:t>
            </a:r>
          </a:p>
          <a:p>
            <a:r>
              <a:rPr lang="en-US" dirty="0"/>
              <a:t>OPG provides the following general categories of services to clients:</a:t>
            </a:r>
          </a:p>
          <a:p>
            <a:pPr marL="233401" indent="-233401">
              <a:buAutoNum type="arabicPeriod"/>
            </a:pPr>
            <a:r>
              <a:rPr lang="en-US" dirty="0"/>
              <a:t>Guardianship over the Person (explain)</a:t>
            </a:r>
          </a:p>
          <a:p>
            <a:pPr marL="233401" indent="-233401">
              <a:buAutoNum type="arabicPeriod"/>
            </a:pPr>
            <a:r>
              <a:rPr lang="en-US" dirty="0"/>
              <a:t>Guardianship over the Estate (explain)</a:t>
            </a:r>
          </a:p>
          <a:p>
            <a:pPr marL="233401" indent="-233401">
              <a:buAutoNum type="arabicPeriod"/>
            </a:pPr>
            <a:r>
              <a:rPr lang="en-US" dirty="0"/>
              <a:t>Trustee services- </a:t>
            </a:r>
            <a:r>
              <a:rPr lang="en-US" b="1" u="sng" dirty="0"/>
              <a:t>ANNE explain</a:t>
            </a:r>
          </a:p>
          <a:p>
            <a:pPr lvl="1"/>
            <a:r>
              <a:rPr lang="en-US" dirty="0"/>
              <a:t>Trusts for clients under guardianship:  SNTs that are already in existence or that we draft.</a:t>
            </a:r>
          </a:p>
          <a:p>
            <a:pPr lvl="1"/>
            <a:r>
              <a:rPr lang="en-US" dirty="0"/>
              <a:t>Trusts for minors (disabled or not disabled):  Already in existence – e.g., minor receives personal injury settlement and proceeds are put in trust.</a:t>
            </a:r>
          </a:p>
          <a:p>
            <a:pPr marL="233401" indent="-233401">
              <a:buAutoNum type="arabicPeriod"/>
            </a:pPr>
            <a:r>
              <a:rPr lang="en-US" dirty="0"/>
              <a:t>Representative Payee services for clients for whom we have a guardianship.</a:t>
            </a:r>
            <a:endParaRPr lang="en-US" b="1" dirty="0"/>
          </a:p>
          <a:p>
            <a:r>
              <a:rPr lang="en-US" dirty="0"/>
              <a:t>Mention protective payee-VA</a:t>
            </a:r>
          </a:p>
          <a:p>
            <a:endParaRPr lang="en-US" dirty="0"/>
          </a:p>
          <a:p>
            <a:r>
              <a:rPr lang="en-US" b="1" dirty="0"/>
              <a:t>CLICK</a:t>
            </a:r>
            <a:r>
              <a:rPr lang="en-US" dirty="0"/>
              <a:t> for next slide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AFA686F-E1AF-4F4E-9741-13F4ACD718D7}" type="slidenum">
              <a:rPr lang="en-US"/>
              <a:t>4</a:t>
            </a:fld>
            <a:endParaRPr lang="en-US"/>
          </a:p>
        </p:txBody>
      </p:sp>
    </p:spTree>
    <p:extLst>
      <p:ext uri="{BB962C8B-B14F-4D97-AF65-F5344CB8AC3E}">
        <p14:creationId xmlns:p14="http://schemas.microsoft.com/office/powerpoint/2010/main" val="2101268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2628" y="4481532"/>
            <a:ext cx="5513674" cy="4685239"/>
          </a:xfrm>
        </p:spPr>
        <p:txBody>
          <a:bodyPr/>
          <a:lstStyle/>
          <a:p>
            <a:r>
              <a:rPr lang="en-US" b="1" dirty="0">
                <a:ea typeface="Calibri"/>
                <a:cs typeface="Calibri"/>
              </a:rPr>
              <a:t>Teresa:</a:t>
            </a:r>
          </a:p>
          <a:p>
            <a:r>
              <a:rPr lang="en-US" dirty="0">
                <a:ea typeface="Calibri"/>
                <a:cs typeface="Calibri"/>
              </a:rPr>
              <a:t>Most of OPG’s clients come to OPG through our several State contracts: (1) DHHS – BAAS; (2) DHHS – Bureau of Mental Health; (3) DHHS – Bureau of Developmental Disability Services; (4) DHHS – Hospital/BAAS; (5) DOC, etc.</a:t>
            </a:r>
          </a:p>
          <a:p>
            <a:endParaRPr lang="en-US" dirty="0">
              <a:ea typeface="Calibri"/>
              <a:cs typeface="Calibri"/>
            </a:endParaRPr>
          </a:p>
          <a:p>
            <a:r>
              <a:rPr lang="en-US" dirty="0">
                <a:ea typeface="Calibri"/>
                <a:cs typeface="Calibri"/>
              </a:rPr>
              <a:t>By statute, OPG is the guardian of last resort.  OPG should not be appointed if the prospective ward has a qualified friend or family member available.</a:t>
            </a:r>
          </a:p>
          <a:p>
            <a:endParaRPr lang="en-US" dirty="0">
              <a:ea typeface="Calibri"/>
              <a:cs typeface="Calibri"/>
            </a:endParaRPr>
          </a:p>
          <a:p>
            <a:r>
              <a:rPr lang="en-US" dirty="0">
                <a:ea typeface="Calibri"/>
                <a:cs typeface="Calibri"/>
              </a:rPr>
              <a:t>A staff guardian usually attends the initial proceedings at which the Court determines whether to impose a guardianship.  Purpose is solely to answer court’s questions, reaffirm OPG’s willingness to serve, learn information about the ward, etc.</a:t>
            </a:r>
          </a:p>
          <a:p>
            <a:endParaRPr lang="en-US" dirty="0">
              <a:ea typeface="Calibri"/>
              <a:cs typeface="Calibri"/>
            </a:endParaRPr>
          </a:p>
          <a:p>
            <a:r>
              <a:rPr lang="en-US" b="1" dirty="0">
                <a:ea typeface="Calibri"/>
                <a:cs typeface="Calibri"/>
              </a:rPr>
              <a:t>Anne:</a:t>
            </a:r>
            <a:endParaRPr lang="en-US" dirty="0">
              <a:ea typeface="Calibri"/>
              <a:cs typeface="Calibri"/>
            </a:endParaRPr>
          </a:p>
          <a:p>
            <a:r>
              <a:rPr lang="en-US" dirty="0">
                <a:ea typeface="Calibri"/>
                <a:cs typeface="Calibri"/>
              </a:rPr>
              <a:t>Once court decides to impose a guardianship and to appoint OPG to serve, the Court will either issue the guardianship order right away OR first ask OPG to post a bond with or without corporate sureties.  Posting a bond without corporate sureties is easy to do – it just requires OPG to file a form.  Posting a bond with corporate sureties requires OPG to obtain a bond from a bond company, which can take some time</a:t>
            </a:r>
            <a:r>
              <a:rPr lang="en-US" b="1" dirty="0">
                <a:ea typeface="Calibri"/>
                <a:cs typeface="Calibri"/>
              </a:rPr>
              <a:t>.  OPG has no authority to do anything until the court issues the certificate of appointment.</a:t>
            </a:r>
          </a:p>
          <a:p>
            <a:endParaRPr lang="en-US" dirty="0">
              <a:ea typeface="Calibri"/>
              <a:cs typeface="Calibri"/>
            </a:endParaRPr>
          </a:p>
          <a:p>
            <a:r>
              <a:rPr lang="en-US" b="1" dirty="0">
                <a:ea typeface="Calibri"/>
                <a:cs typeface="Calibri"/>
              </a:rPr>
              <a:t>CLICK</a:t>
            </a:r>
            <a:r>
              <a:rPr lang="en-US" dirty="0">
                <a:ea typeface="Calibri"/>
                <a:cs typeface="Calibri"/>
              </a:rPr>
              <a:t> for next slide</a:t>
            </a:r>
          </a:p>
        </p:txBody>
      </p:sp>
      <p:sp>
        <p:nvSpPr>
          <p:cNvPr id="4" name="Slide Number Placeholder 3"/>
          <p:cNvSpPr>
            <a:spLocks noGrp="1"/>
          </p:cNvSpPr>
          <p:nvPr>
            <p:ph type="sldNum" sz="quarter" idx="5"/>
          </p:nvPr>
        </p:nvSpPr>
        <p:spPr/>
        <p:txBody>
          <a:bodyPr/>
          <a:lstStyle/>
          <a:p>
            <a:fld id="{DAFA686F-E1AF-4F4E-9741-13F4ACD718D7}" type="slidenum">
              <a:rPr lang="en-US"/>
              <a:t>5</a:t>
            </a:fld>
            <a:endParaRPr lang="en-US"/>
          </a:p>
        </p:txBody>
      </p:sp>
    </p:spTree>
    <p:extLst>
      <p:ext uri="{BB962C8B-B14F-4D97-AF65-F5344CB8AC3E}">
        <p14:creationId xmlns:p14="http://schemas.microsoft.com/office/powerpoint/2010/main" val="1055808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A1277-696F-91CD-89AE-0099BF207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B4789-7205-CEE4-1A12-A5593E79A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8E0EA-C4F6-223B-E98D-12B8B6415229}"/>
              </a:ext>
            </a:extLst>
          </p:cNvPr>
          <p:cNvSpPr>
            <a:spLocks noGrp="1"/>
          </p:cNvSpPr>
          <p:nvPr>
            <p:ph type="body" idx="1"/>
          </p:nvPr>
        </p:nvSpPr>
        <p:spPr>
          <a:xfrm>
            <a:off x="702628" y="4481532"/>
            <a:ext cx="5621020" cy="4686951"/>
          </a:xfrm>
        </p:spPr>
        <p:txBody>
          <a:bodyPr/>
          <a:lstStyle/>
          <a:p>
            <a:r>
              <a:rPr lang="en-US" b="1" dirty="0"/>
              <a:t>Anne:  </a:t>
            </a:r>
            <a:r>
              <a:rPr lang="en-US" dirty="0"/>
              <a:t>By statute, we are ALL mandatory reporters if we suspect that any vulnerable adult is being abused, exploited, or is engaging in self-neglect.  Obviously, this mandate applies to OPG, too.  </a:t>
            </a:r>
          </a:p>
          <a:p>
            <a:endParaRPr lang="en-US" dirty="0"/>
          </a:p>
          <a:p>
            <a:r>
              <a:rPr lang="en-US" b="1" dirty="0"/>
              <a:t>Teresa</a:t>
            </a:r>
            <a:r>
              <a:rPr lang="en-US" dirty="0"/>
              <a:t>:  Role of case managers and area agencies.  Discuss role of guardian when client needs to be removed from existing placement because of suspected abuse.  </a:t>
            </a:r>
          </a:p>
          <a:p>
            <a:endParaRPr lang="en-US" dirty="0"/>
          </a:p>
          <a:p>
            <a:r>
              <a:rPr lang="en-US" b="1" dirty="0"/>
              <a:t>Anne</a:t>
            </a:r>
            <a:r>
              <a:rPr lang="en-US" dirty="0"/>
              <a:t>:  In addition, OPG can consent to person obtaining DVPO or stalking protective order OR, if right to litigate/initiate/defend/settle lawsuits has been removed, we can file petition on ward’s behalf.  Obviously, we cooperate with BDS and police investigations and, as appropriate or allowed or as necessary, including signing necessary requests for information.</a:t>
            </a:r>
          </a:p>
          <a:p>
            <a:endParaRPr lang="en-US" dirty="0"/>
          </a:p>
          <a:p>
            <a:r>
              <a:rPr lang="en-US" dirty="0"/>
              <a:t>Sometimes, there is little we can do to protect the client from harm because we must safeguard “to the greatest extent possible” the ward’s civil rights and restrict their personal freedom “only to the extent necessary.”  RSA 464-A:25, I(h).  </a:t>
            </a:r>
            <a:r>
              <a:rPr lang="en-US" b="1" dirty="0"/>
              <a:t>[AZ expand on this re first amendment right of association.]  [TG add importance of “best interests” weighing.]</a:t>
            </a:r>
          </a:p>
          <a:p>
            <a:endParaRPr lang="en-US" b="1" dirty="0"/>
          </a:p>
          <a:p>
            <a:r>
              <a:rPr lang="en-US" b="1" dirty="0"/>
              <a:t>CLICK</a:t>
            </a:r>
            <a:r>
              <a:rPr lang="en-US" dirty="0"/>
              <a:t> for next slide</a:t>
            </a:r>
          </a:p>
        </p:txBody>
      </p:sp>
      <p:sp>
        <p:nvSpPr>
          <p:cNvPr id="4" name="Slide Number Placeholder 3">
            <a:extLst>
              <a:ext uri="{FF2B5EF4-FFF2-40B4-BE49-F238E27FC236}">
                <a16:creationId xmlns:a16="http://schemas.microsoft.com/office/drawing/2014/main" id="{644F9CFD-0A86-9790-28FD-6FACCC39312A}"/>
              </a:ext>
            </a:extLst>
          </p:cNvPr>
          <p:cNvSpPr>
            <a:spLocks noGrp="1"/>
          </p:cNvSpPr>
          <p:nvPr>
            <p:ph type="sldNum" sz="quarter" idx="10"/>
          </p:nvPr>
        </p:nvSpPr>
        <p:spPr/>
        <p:txBody>
          <a:bodyPr/>
          <a:lstStyle/>
          <a:p>
            <a:fld id="{DAFA686F-E1AF-4F4E-9741-13F4ACD718D7}" type="slidenum">
              <a:rPr lang="en-US" smtClean="0"/>
              <a:t>6</a:t>
            </a:fld>
            <a:endParaRPr lang="en-US"/>
          </a:p>
        </p:txBody>
      </p:sp>
    </p:spTree>
    <p:extLst>
      <p:ext uri="{BB962C8B-B14F-4D97-AF65-F5344CB8AC3E}">
        <p14:creationId xmlns:p14="http://schemas.microsoft.com/office/powerpoint/2010/main" val="4251175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54175" y="4481531"/>
            <a:ext cx="5452963" cy="4084953"/>
          </a:xfrm>
        </p:spPr>
        <p:txBody>
          <a:bodyPr/>
          <a:lstStyle/>
          <a:p>
            <a:pPr lvl="1"/>
            <a:r>
              <a:rPr lang="en-US" dirty="0"/>
              <a:t>Reforms that we would like to see as they relate to suspected abuse/neglect/exploitation of individuals with DD and TBI:</a:t>
            </a:r>
          </a:p>
          <a:p>
            <a:pPr lvl="1"/>
            <a:endParaRPr lang="en-US" b="1" dirty="0"/>
          </a:p>
          <a:p>
            <a:pPr lvl="1"/>
            <a:r>
              <a:rPr lang="en-US" b="1" dirty="0"/>
              <a:t>Teresa:  Improved process for waiver requests (e.g., re staff qualifications or staffing level).  </a:t>
            </a:r>
            <a:r>
              <a:rPr lang="en-US" dirty="0"/>
              <a:t>Protocol or internal review at agency/vendor level if asked waiver.  Liability issue.  More integrity in process leading to request for waiver.  </a:t>
            </a:r>
          </a:p>
          <a:p>
            <a:pPr lvl="1"/>
            <a:endParaRPr lang="en-US" b="1" dirty="0"/>
          </a:p>
          <a:p>
            <a:pPr lvl="1"/>
            <a:r>
              <a:rPr lang="en-US" b="1" dirty="0"/>
              <a:t>Teresa:  Private guardians should be required to attain and maintain certification by the Center for Guardianship Certification.  </a:t>
            </a:r>
            <a:r>
              <a:rPr lang="en-US" dirty="0"/>
              <a:t>CGC certification means that the guardian has a minimum level of knowledge and experience in guardianship services.  To maintain that certification, the guardian must participate in at least 20 hours of continuing education and guardianship training every two years.</a:t>
            </a:r>
          </a:p>
          <a:p>
            <a:pPr lvl="1"/>
            <a:endParaRPr lang="en-US" dirty="0"/>
          </a:p>
          <a:p>
            <a:pPr lvl="1"/>
            <a:r>
              <a:rPr lang="en-US" b="1" dirty="0"/>
              <a:t>Anne: Increased State funding for area agencies, community mental health centers, and home care providers.  </a:t>
            </a:r>
            <a:r>
              <a:rPr lang="en-US" dirty="0"/>
              <a:t>Not telling you anything you all do not already know about the need for more home care providers, less staff turnover, etc. </a:t>
            </a:r>
          </a:p>
          <a:p>
            <a:pPr lvl="1"/>
            <a:endParaRPr lang="en-US" b="1" dirty="0"/>
          </a:p>
          <a:p>
            <a:pPr lvl="1"/>
            <a:r>
              <a:rPr lang="en-US" b="1" dirty="0"/>
              <a:t>CLICK </a:t>
            </a:r>
            <a:r>
              <a:rPr lang="en-US" dirty="0"/>
              <a:t>for next slide</a:t>
            </a:r>
          </a:p>
        </p:txBody>
      </p:sp>
      <p:sp>
        <p:nvSpPr>
          <p:cNvPr id="4" name="Slide Number Placeholder 3"/>
          <p:cNvSpPr>
            <a:spLocks noGrp="1"/>
          </p:cNvSpPr>
          <p:nvPr>
            <p:ph type="sldNum" sz="quarter" idx="5"/>
          </p:nvPr>
        </p:nvSpPr>
        <p:spPr/>
        <p:txBody>
          <a:bodyPr/>
          <a:lstStyle/>
          <a:p>
            <a:fld id="{DAFA686F-E1AF-4F4E-9741-13F4ACD718D7}" type="slidenum">
              <a:rPr lang="en-US" smtClean="0"/>
              <a:t>7</a:t>
            </a:fld>
            <a:endParaRPr lang="en-US"/>
          </a:p>
        </p:txBody>
      </p:sp>
    </p:spTree>
    <p:extLst>
      <p:ext uri="{BB962C8B-B14F-4D97-AF65-F5344CB8AC3E}">
        <p14:creationId xmlns:p14="http://schemas.microsoft.com/office/powerpoint/2010/main" val="420368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Anne</a:t>
            </a:r>
            <a:endParaRPr lang="en-US" b="0" dirty="0"/>
          </a:p>
          <a:p>
            <a:r>
              <a:rPr lang="en-US" b="0" dirty="0"/>
              <a:t>Teresa and I are happy to answer any questions or address any comments the Council has.  We are grateful fo</a:t>
            </a:r>
            <a:r>
              <a:rPr lang="en-US" dirty="0"/>
              <a:t>r the opportunity to </a:t>
            </a:r>
            <a:r>
              <a:rPr lang="en-US"/>
              <a:t>share information with you today.</a:t>
            </a:r>
            <a:endParaRPr lang="en-US" b="1" dirty="0"/>
          </a:p>
        </p:txBody>
      </p:sp>
      <p:sp>
        <p:nvSpPr>
          <p:cNvPr id="4" name="Slide Number Placeholder 3"/>
          <p:cNvSpPr>
            <a:spLocks noGrp="1"/>
          </p:cNvSpPr>
          <p:nvPr>
            <p:ph type="sldNum" sz="quarter" idx="5"/>
          </p:nvPr>
        </p:nvSpPr>
        <p:spPr/>
        <p:txBody>
          <a:bodyPr/>
          <a:lstStyle/>
          <a:p>
            <a:fld id="{DAFA686F-E1AF-4F4E-9741-13F4ACD718D7}" type="slidenum">
              <a:rPr lang="en-US" smtClean="0"/>
              <a:t>8</a:t>
            </a:fld>
            <a:endParaRPr lang="en-US"/>
          </a:p>
        </p:txBody>
      </p:sp>
    </p:spTree>
    <p:extLst>
      <p:ext uri="{BB962C8B-B14F-4D97-AF65-F5344CB8AC3E}">
        <p14:creationId xmlns:p14="http://schemas.microsoft.com/office/powerpoint/2010/main" val="4292532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8D38747-4367-4BD2-8D51-C97E202738E2}" type="datetime1">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2123105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55A3C-5767-4844-A0A3-83778C2E5409}" type="datetime1">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638994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3765791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FCD27C-8599-43EF-BA1D-14DDC1946E06}"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9852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343D99-809A-49C0-96E5-4250D0B498EE}" type="datetime1">
              <a:rPr lang="en-US" smtClean="0"/>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887588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43DE9B-B678-4EFB-BB7D-A4370204A0B0}" type="datetime1">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5043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106714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2816958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7/21/2026</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387203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731210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9730571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871637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697864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07350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14014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7E833E-1B6D-415F-AD29-75AE8C43BD0D}" type="datetime1">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761475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52596F-08A7-4B70-989A-F2B1CF31E66B}" type="datetime1">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145889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7/21/2026</a:t>
            </a:fld>
            <a:endParaRPr lang="en-US"/>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a:p>
        </p:txBody>
      </p:sp>
    </p:spTree>
    <p:extLst>
      <p:ext uri="{BB962C8B-B14F-4D97-AF65-F5344CB8AC3E}">
        <p14:creationId xmlns:p14="http://schemas.microsoft.com/office/powerpoint/2010/main" val="689961526"/>
      </p:ext>
    </p:extLst>
  </p:cSld>
  <p:clrMap bg1="dk1" tx1="lt1" bg2="dk2" tx2="lt2" accent1="accent1" accent2="accent2" accent3="accent3" accent4="accent4" accent5="accent5" accent6="accent6" hlink="hlink" folHlink="folHlink"/>
  <p:sldLayoutIdLst>
    <p:sldLayoutId id="2147483797" r:id="rId1"/>
    <p:sldLayoutId id="2147483798"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6" r:id="rId12"/>
    <p:sldLayoutId id="2147483791" r:id="rId13"/>
    <p:sldLayoutId id="2147483792" r:id="rId14"/>
    <p:sldLayoutId id="2147483793" r:id="rId15"/>
    <p:sldLayoutId id="2147483794" r:id="rId16"/>
    <p:sldLayoutId id="2147483795" r:id="rId17"/>
  </p:sldLayoutIdLst>
  <p:hf sldNum="0" hdr="0" ftr="0" dt="0"/>
  <p:txStyles>
    <p:titleStyle>
      <a:lvl1pPr algn="ctr" defTabSz="457200" rtl="0" eaLnBrk="1" latinLnBrk="0" hangingPunct="1">
        <a:lnSpc>
          <a:spcPct val="90000"/>
        </a:lnSpc>
        <a:spcBef>
          <a:spcPct val="0"/>
        </a:spcBef>
        <a:buNone/>
        <a:defRPr sz="4800" i="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jpe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jpe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id="{52A3BEB0-79C5-40F7-162B-1AAB72585A00}"/>
              </a:ext>
            </a:extLst>
          </p:cNvPr>
          <p:cNvPicPr>
            <a:picLocks noChangeAspect="1"/>
          </p:cNvPicPr>
          <p:nvPr/>
        </p:nvPicPr>
        <p:blipFill>
          <a:blip r:embed="rId4"/>
          <a:srcRect t="21826" b="21924"/>
          <a:stretch>
            <a:fillRect/>
          </a:stretch>
        </p:blipFill>
        <p:spPr>
          <a:xfrm>
            <a:off x="20" y="10"/>
            <a:ext cx="12191980" cy="6857990"/>
          </a:xfrm>
          <a:prstGeom prst="rect">
            <a:avLst/>
          </a:prstGeom>
        </p:spPr>
      </p:pic>
      <p:sp useBgFill="1">
        <p:nvSpPr>
          <p:cNvPr id="82"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2769538" y="445383"/>
            <a:ext cx="1995577" cy="7534653"/>
          </a:xfrm>
          <a:prstGeom prst="round2SameRect">
            <a:avLst>
              <a:gd name="adj1" fmla="val 9679"/>
              <a:gd name="adj2" fmla="val 400"/>
            </a:avLst>
          </a:pr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ctrTitle"/>
          </p:nvPr>
        </p:nvSpPr>
        <p:spPr>
          <a:xfrm>
            <a:off x="804335" y="3496574"/>
            <a:ext cx="6436104" cy="1052422"/>
          </a:xfrm>
        </p:spPr>
        <p:txBody>
          <a:bodyPr>
            <a:normAutofit/>
          </a:bodyPr>
          <a:lstStyle/>
          <a:p>
            <a:pPr algn="l"/>
            <a:r>
              <a:rPr lang="en-US" sz="4100" b="1" i="0" dirty="0">
                <a:latin typeface="Bell MT"/>
              </a:rPr>
              <a:t>Office of Public Guardian</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B950C-8FF5-CBCF-5983-62D871A1AC41}"/>
              </a:ext>
            </a:extLst>
          </p:cNvPr>
          <p:cNvSpPr>
            <a:spLocks noGrp="1"/>
          </p:cNvSpPr>
          <p:nvPr>
            <p:ph type="title"/>
          </p:nvPr>
        </p:nvSpPr>
        <p:spPr>
          <a:xfrm>
            <a:off x="633743" y="609599"/>
            <a:ext cx="3730656" cy="5273675"/>
          </a:xfrm>
        </p:spPr>
        <p:txBody>
          <a:bodyPr vert="horz" lIns="91440" tIns="45720" rIns="91440" bIns="45720" rtlCol="0" anchor="ctr">
            <a:normAutofit/>
          </a:bodyPr>
          <a:lstStyle/>
          <a:p>
            <a:r>
              <a:rPr lang="en-US" sz="4400" b="1" i="0" dirty="0">
                <a:latin typeface="Bell MT"/>
              </a:rPr>
              <a:t>History</a:t>
            </a:r>
            <a:endParaRPr lang="en-US" sz="4400" b="1" i="0" dirty="0">
              <a:ln>
                <a:solidFill>
                  <a:prstClr val="black">
                    <a:lumMod val="75000"/>
                    <a:lumOff val="25000"/>
                    <a:alpha val="10000"/>
                  </a:prstClr>
                </a:solidFill>
              </a:ln>
              <a:effectLst>
                <a:outerShdw blurRad="9525" dist="25400" dir="14640000" algn="tl" rotWithShape="0">
                  <a:prstClr val="black">
                    <a:alpha val="30000"/>
                  </a:prstClr>
                </a:outerShdw>
              </a:effectLst>
              <a:latin typeface="Bell MT"/>
            </a:endParaRPr>
          </a:p>
        </p:txBody>
      </p:sp>
      <p:pic>
        <p:nvPicPr>
          <p:cNvPr id="9" name="Picture 8">
            <a:extLst>
              <a:ext uri="{FF2B5EF4-FFF2-40B4-BE49-F238E27FC236}">
                <a16:creationId xmlns:a16="http://schemas.microsoft.com/office/drawing/2014/main" id="{82AABC82-C2D1-4340-A6DF-6E73DF06FC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4639056" y="2"/>
            <a:ext cx="7552944" cy="6857998"/>
          </a:xfrm>
          <a:prstGeom prst="rect">
            <a:avLst/>
          </a:prstGeom>
        </p:spPr>
      </p:pic>
      <p:graphicFrame>
        <p:nvGraphicFramePr>
          <p:cNvPr id="5" name="Content Placeholder 2">
            <a:extLst>
              <a:ext uri="{FF2B5EF4-FFF2-40B4-BE49-F238E27FC236}">
                <a16:creationId xmlns:a16="http://schemas.microsoft.com/office/drawing/2014/main" id="{2667463D-267E-31F5-08AE-7D58281F3612}"/>
              </a:ext>
            </a:extLst>
          </p:cNvPr>
          <p:cNvGraphicFramePr/>
          <p:nvPr>
            <p:extLst>
              <p:ext uri="{D42A27DB-BD31-4B8C-83A1-F6EECF244321}">
                <p14:modId xmlns:p14="http://schemas.microsoft.com/office/powerpoint/2010/main" val="2480136548"/>
              </p:ext>
            </p:extLst>
          </p:nvPr>
        </p:nvGraphicFramePr>
        <p:xfrm>
          <a:off x="5282521" y="466266"/>
          <a:ext cx="6266011" cy="57356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4000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E02CC-D579-4AF1-6029-645A6231B3A1}"/>
              </a:ext>
            </a:extLst>
          </p:cNvPr>
          <p:cNvSpPr>
            <a:spLocks noGrp="1"/>
          </p:cNvSpPr>
          <p:nvPr>
            <p:ph type="title"/>
          </p:nvPr>
        </p:nvSpPr>
        <p:spPr>
          <a:xfrm>
            <a:off x="913795" y="293615"/>
            <a:ext cx="10353762" cy="1286435"/>
          </a:xfrm>
        </p:spPr>
        <p:txBody>
          <a:bodyPr>
            <a:normAutofit fontScale="90000"/>
          </a:bodyPr>
          <a:lstStyle/>
          <a:p>
            <a:br>
              <a:rPr lang="en-US" sz="5400" b="1" i="0" dirty="0">
                <a:ln>
                  <a:solidFill>
                    <a:prstClr val="black">
                      <a:lumMod val="75000"/>
                      <a:lumOff val="25000"/>
                      <a:alpha val="10000"/>
                    </a:prstClr>
                  </a:solidFill>
                </a:ln>
                <a:effectLst>
                  <a:outerShdw blurRad="9525" dist="25400" dir="14640000" algn="tl" rotWithShape="0">
                    <a:prstClr val="black">
                      <a:alpha val="30000"/>
                    </a:prstClr>
                  </a:outerShdw>
                </a:effectLst>
              </a:rPr>
            </a:br>
            <a:r>
              <a:rPr lang="en-US" sz="5400" b="1" i="0" dirty="0">
                <a:ln>
                  <a:solidFill>
                    <a:prstClr val="black">
                      <a:lumMod val="75000"/>
                      <a:lumOff val="25000"/>
                      <a:alpha val="10000"/>
                    </a:prstClr>
                  </a:solidFill>
                </a:ln>
                <a:effectLst>
                  <a:outerShdw blurRad="9525" dist="25400" dir="14640000" algn="tl" rotWithShape="0">
                    <a:prstClr val="black">
                      <a:alpha val="30000"/>
                    </a:prstClr>
                  </a:outerShdw>
                </a:effectLst>
              </a:rPr>
              <a:t>OPG Facts</a:t>
            </a:r>
            <a:br>
              <a:rPr lang="en-US" sz="5400" b="1" i="0" dirty="0">
                <a:ln>
                  <a:solidFill>
                    <a:prstClr val="black">
                      <a:lumMod val="75000"/>
                      <a:lumOff val="25000"/>
                      <a:alpha val="10000"/>
                    </a:prstClr>
                  </a:solidFill>
                </a:ln>
                <a:effectLst>
                  <a:outerShdw blurRad="9525" dist="25400" dir="14640000" algn="tl" rotWithShape="0">
                    <a:prstClr val="black">
                      <a:alpha val="30000"/>
                    </a:prstClr>
                  </a:outerShdw>
                </a:effectLst>
              </a:rPr>
            </a:br>
            <a:endParaRPr lang="en-US" sz="5400" b="1" i="0" dirty="0">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
        <p:nvSpPr>
          <p:cNvPr id="3" name="Content Placeholder 2">
            <a:extLst>
              <a:ext uri="{FF2B5EF4-FFF2-40B4-BE49-F238E27FC236}">
                <a16:creationId xmlns:a16="http://schemas.microsoft.com/office/drawing/2014/main" id="{0B7A17A0-41B2-3B43-AC7C-D08544660D89}"/>
              </a:ext>
            </a:extLst>
          </p:cNvPr>
          <p:cNvSpPr>
            <a:spLocks noGrp="1"/>
          </p:cNvSpPr>
          <p:nvPr>
            <p:ph type="body" idx="1"/>
          </p:nvPr>
        </p:nvSpPr>
        <p:spPr>
          <a:solidFill>
            <a:schemeClr val="accent1"/>
          </a:solidFill>
        </p:spPr>
        <p:txBody>
          <a:bodyPr/>
          <a:lstStyle/>
          <a:p>
            <a:r>
              <a:rPr lang="en-US" sz="3600" b="1" dirty="0">
                <a:ln>
                  <a:solidFill>
                    <a:prstClr val="black">
                      <a:lumMod val="75000"/>
                      <a:lumOff val="25000"/>
                      <a:alpha val="10000"/>
                    </a:prstClr>
                  </a:solidFill>
                </a:ln>
                <a:effectLst>
                  <a:outerShdw blurRad="9525" dist="25400" dir="14640000" algn="tl" rotWithShape="0">
                    <a:prstClr val="black">
                      <a:alpha val="30000"/>
                    </a:prstClr>
                  </a:outerShdw>
                </a:effectLst>
              </a:rPr>
              <a:t> Employees</a:t>
            </a:r>
            <a:endParaRPr lang="en-US" sz="3600" b="1" dirty="0"/>
          </a:p>
        </p:txBody>
      </p:sp>
      <p:sp>
        <p:nvSpPr>
          <p:cNvPr id="5" name="Text Placeholder 4">
            <a:extLst>
              <a:ext uri="{FF2B5EF4-FFF2-40B4-BE49-F238E27FC236}">
                <a16:creationId xmlns:a16="http://schemas.microsoft.com/office/drawing/2014/main" id="{4774179E-CBCD-1A1A-6AF2-D4B597822167}"/>
              </a:ext>
            </a:extLst>
          </p:cNvPr>
          <p:cNvSpPr>
            <a:spLocks noGrp="1"/>
          </p:cNvSpPr>
          <p:nvPr>
            <p:ph sz="half" idx="2"/>
          </p:nvPr>
        </p:nvSpPr>
        <p:spPr>
          <a:xfrm>
            <a:off x="1046013" y="2702103"/>
            <a:ext cx="4779580" cy="3493424"/>
          </a:xfrm>
        </p:spPr>
        <p:txBody>
          <a:bodyPr>
            <a:normAutofit/>
          </a:bodyPr>
          <a:lstStyle/>
          <a:p>
            <a:pPr indent="-305435"/>
            <a:r>
              <a:rPr lang="en-US" sz="3200" b="1" dirty="0">
                <a:ln>
                  <a:solidFill>
                    <a:prstClr val="black">
                      <a:lumMod val="75000"/>
                      <a:lumOff val="25000"/>
                      <a:alpha val="10000"/>
                    </a:prstClr>
                  </a:solidFill>
                </a:ln>
                <a:effectLst>
                  <a:outerShdw blurRad="9525" dist="25400" dir="14640000" algn="tl" rotWithShape="0">
                    <a:prstClr val="black">
                      <a:alpha val="30000"/>
                    </a:prstClr>
                  </a:outerShdw>
                </a:effectLst>
              </a:rPr>
              <a:t>Over 50 employees</a:t>
            </a:r>
          </a:p>
          <a:p>
            <a:pPr indent="-305435"/>
            <a:r>
              <a:rPr lang="en-US" sz="3200" b="1" dirty="0">
                <a:ln>
                  <a:solidFill>
                    <a:prstClr val="black">
                      <a:lumMod val="75000"/>
                      <a:lumOff val="25000"/>
                      <a:alpha val="10000"/>
                    </a:prstClr>
                  </a:solidFill>
                </a:ln>
                <a:effectLst>
                  <a:outerShdw blurRad="9525" dist="25400" dir="14640000" algn="tl" rotWithShape="0">
                    <a:prstClr val="black">
                      <a:alpha val="30000"/>
                    </a:prstClr>
                  </a:outerShdw>
                </a:effectLst>
              </a:rPr>
              <a:t>“Fiduciaries”</a:t>
            </a:r>
          </a:p>
          <a:p>
            <a:pPr indent="-305435"/>
            <a:r>
              <a:rPr lang="en-US" sz="3200" b="1" dirty="0">
                <a:ln>
                  <a:solidFill>
                    <a:prstClr val="black">
                      <a:lumMod val="75000"/>
                      <a:lumOff val="25000"/>
                      <a:alpha val="10000"/>
                    </a:prstClr>
                  </a:solidFill>
                </a:ln>
                <a:effectLst>
                  <a:outerShdw blurRad="9525" dist="25400" dir="14640000" algn="tl" rotWithShape="0">
                    <a:prstClr val="black">
                      <a:alpha val="30000"/>
                    </a:prstClr>
                  </a:outerShdw>
                </a:effectLst>
              </a:rPr>
              <a:t>“Guardians”</a:t>
            </a:r>
          </a:p>
          <a:p>
            <a:pPr marL="37465"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
        <p:nvSpPr>
          <p:cNvPr id="4" name="Text Placeholder 3">
            <a:extLst>
              <a:ext uri="{FF2B5EF4-FFF2-40B4-BE49-F238E27FC236}">
                <a16:creationId xmlns:a16="http://schemas.microsoft.com/office/drawing/2014/main" id="{93A77354-4385-40BB-D787-43DBE09BEBF2}"/>
              </a:ext>
            </a:extLst>
          </p:cNvPr>
          <p:cNvSpPr>
            <a:spLocks noGrp="1"/>
          </p:cNvSpPr>
          <p:nvPr>
            <p:ph type="body" sz="quarter" idx="3"/>
          </p:nvPr>
        </p:nvSpPr>
        <p:spPr>
          <a:solidFill>
            <a:schemeClr val="accent1"/>
          </a:solidFill>
        </p:spPr>
        <p:txBody>
          <a:bodyPr/>
          <a:lstStyle/>
          <a:p>
            <a:r>
              <a:rPr lang="en-US" sz="3600" b="1" dirty="0">
                <a:ln>
                  <a:solidFill>
                    <a:prstClr val="black">
                      <a:lumMod val="75000"/>
                      <a:lumOff val="25000"/>
                      <a:alpha val="10000"/>
                    </a:prstClr>
                  </a:solidFill>
                </a:ln>
                <a:effectLst>
                  <a:outerShdw blurRad="9525" dist="25400" dir="14640000" algn="tl" rotWithShape="0">
                    <a:prstClr val="black">
                      <a:alpha val="30000"/>
                    </a:prstClr>
                  </a:outerShdw>
                </a:effectLst>
              </a:rPr>
              <a:t>Clients</a:t>
            </a:r>
          </a:p>
        </p:txBody>
      </p:sp>
      <p:sp>
        <p:nvSpPr>
          <p:cNvPr id="6" name="Text Placeholder 5">
            <a:extLst>
              <a:ext uri="{FF2B5EF4-FFF2-40B4-BE49-F238E27FC236}">
                <a16:creationId xmlns:a16="http://schemas.microsoft.com/office/drawing/2014/main" id="{5D8AEEF2-071E-2523-5295-3F0F6B493576}"/>
              </a:ext>
            </a:extLst>
          </p:cNvPr>
          <p:cNvSpPr>
            <a:spLocks noGrp="1"/>
          </p:cNvSpPr>
          <p:nvPr>
            <p:ph sz="quarter" idx="4"/>
          </p:nvPr>
        </p:nvSpPr>
        <p:spPr/>
        <p:txBody>
          <a:bodyPr vert="horz" lIns="91440" tIns="45720" rIns="91440" bIns="45720" rtlCol="0" anchor="t">
            <a:noAutofit/>
          </a:bodyPr>
          <a:lstStyle/>
          <a:p>
            <a:pPr marL="285750" indent="-285750">
              <a:buFont typeface="Wingdings" charset="2"/>
              <a:buChar char="q"/>
            </a:pPr>
            <a:r>
              <a:rPr lang="en-US" sz="3200" b="1" dirty="0">
                <a:ln>
                  <a:solidFill>
                    <a:prstClr val="black">
                      <a:lumMod val="75000"/>
                      <a:lumOff val="25000"/>
                      <a:alpha val="10000"/>
                    </a:prstClr>
                  </a:solidFill>
                </a:ln>
                <a:effectLst>
                  <a:outerShdw blurRad="9525" dist="25400" dir="14640000" algn="tl" rotWithShape="0">
                    <a:prstClr val="black">
                      <a:alpha val="30000"/>
                    </a:prstClr>
                  </a:outerShdw>
                </a:effectLst>
              </a:rPr>
              <a:t>Approximately 1300 clients</a:t>
            </a:r>
          </a:p>
          <a:p>
            <a:pPr marL="285750" indent="-285750">
              <a:buFont typeface="Wingdings" charset="2"/>
              <a:buChar char="q"/>
            </a:pPr>
            <a:r>
              <a:rPr lang="en-US" sz="3200" b="1" dirty="0">
                <a:ln>
                  <a:solidFill>
                    <a:prstClr val="black">
                      <a:lumMod val="75000"/>
                      <a:lumOff val="25000"/>
                      <a:alpha val="10000"/>
                    </a:prstClr>
                  </a:solidFill>
                </a:ln>
                <a:effectLst>
                  <a:outerShdw blurRad="9525" dist="25400" dir="14640000" algn="tl" rotWithShape="0">
                    <a:prstClr val="black">
                      <a:alpha val="30000"/>
                    </a:prstClr>
                  </a:outerShdw>
                </a:effectLst>
              </a:rPr>
              <a:t>Most are in NH</a:t>
            </a:r>
          </a:p>
          <a:p>
            <a:pPr marL="285750" indent="-285750">
              <a:buFont typeface="Wingdings" charset="2"/>
              <a:buChar char="q"/>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0"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0" indent="0">
              <a:buNone/>
            </a:pPr>
            <a:endParaRPr lang="en-US" sz="2400" b="1" dirty="0">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270832013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ABE03-5A41-F7D4-EB02-80C18070D0B4}"/>
              </a:ext>
            </a:extLst>
          </p:cNvPr>
          <p:cNvSpPr>
            <a:spLocks noGrp="1"/>
          </p:cNvSpPr>
          <p:nvPr>
            <p:ph type="title"/>
          </p:nvPr>
        </p:nvSpPr>
        <p:spPr>
          <a:xfrm>
            <a:off x="913795" y="302684"/>
            <a:ext cx="10353762" cy="1277366"/>
          </a:xfrm>
        </p:spPr>
        <p:txBody>
          <a:bodyPr>
            <a:normAutofit fontScale="90000"/>
          </a:bodyPr>
          <a:lstStyle/>
          <a:p>
            <a:br>
              <a:rPr lang="en-US" sz="5400" b="1" i="0">
                <a:ln>
                  <a:solidFill>
                    <a:prstClr val="black">
                      <a:lumMod val="75000"/>
                      <a:lumOff val="25000"/>
                      <a:alpha val="10000"/>
                    </a:prstClr>
                  </a:solidFill>
                </a:ln>
                <a:effectLst>
                  <a:outerShdw blurRad="9525" dist="25400" dir="14640000" algn="tl" rotWithShape="0">
                    <a:prstClr val="black">
                      <a:alpha val="30000"/>
                    </a:prstClr>
                  </a:outerShdw>
                </a:effectLst>
                <a:latin typeface="Palatino Linotype"/>
              </a:rPr>
            </a:br>
            <a:r>
              <a:rPr lang="en-US" sz="5400" b="1" i="0">
                <a:ln>
                  <a:solidFill>
                    <a:prstClr val="black">
                      <a:lumMod val="75000"/>
                      <a:lumOff val="25000"/>
                      <a:alpha val="10000"/>
                    </a:prstClr>
                  </a:solidFill>
                </a:ln>
                <a:effectLst>
                  <a:outerShdw blurRad="9525" dist="25400" dir="14640000" algn="tl" rotWithShape="0">
                    <a:prstClr val="black">
                      <a:alpha val="30000"/>
                    </a:prstClr>
                  </a:outerShdw>
                </a:effectLst>
                <a:latin typeface="Goudy Old Style"/>
              </a:rPr>
              <a:t>Types of Guardianships</a:t>
            </a:r>
            <a:br>
              <a:rPr lang="en-US" sz="5400" b="1" i="0">
                <a:ln>
                  <a:solidFill>
                    <a:prstClr val="black">
                      <a:lumMod val="75000"/>
                      <a:lumOff val="25000"/>
                      <a:alpha val="10000"/>
                    </a:prstClr>
                  </a:solidFill>
                </a:ln>
                <a:effectLst>
                  <a:outerShdw blurRad="9525" dist="25400" dir="14640000" algn="tl" rotWithShape="0">
                    <a:prstClr val="black">
                      <a:alpha val="30000"/>
                    </a:prstClr>
                  </a:outerShdw>
                </a:effectLst>
                <a:latin typeface="Goudy Old Style"/>
              </a:rPr>
            </a:br>
            <a:endParaRPr lang="en-US" sz="5400" b="1" i="0">
              <a:ln>
                <a:solidFill>
                  <a:prstClr val="black">
                    <a:lumMod val="75000"/>
                    <a:lumOff val="25000"/>
                    <a:alpha val="10000"/>
                  </a:prstClr>
                </a:solidFill>
              </a:ln>
              <a:effectLst>
                <a:outerShdw blurRad="9525" dist="25400" dir="14640000" algn="tl" rotWithShape="0">
                  <a:prstClr val="black">
                    <a:alpha val="30000"/>
                  </a:prstClr>
                </a:outerShdw>
              </a:effectLst>
              <a:latin typeface="Palatino Linotype"/>
            </a:endParaRPr>
          </a:p>
        </p:txBody>
      </p:sp>
      <p:sp>
        <p:nvSpPr>
          <p:cNvPr id="5" name="Text Placeholder 4">
            <a:extLst>
              <a:ext uri="{FF2B5EF4-FFF2-40B4-BE49-F238E27FC236}">
                <a16:creationId xmlns:a16="http://schemas.microsoft.com/office/drawing/2014/main" id="{F4C75D9F-B7B1-7C9D-B346-D39AE872478F}"/>
              </a:ext>
            </a:extLst>
          </p:cNvPr>
          <p:cNvSpPr>
            <a:spLocks noGrp="1"/>
          </p:cNvSpPr>
          <p:nvPr>
            <p:ph type="body" idx="1"/>
          </p:nvPr>
        </p:nvSpPr>
        <p:spPr>
          <a:solidFill>
            <a:schemeClr val="accent3"/>
          </a:solidFill>
        </p:spPr>
        <p:txBody>
          <a:bodyPr/>
          <a:lstStyle/>
          <a:p>
            <a:r>
              <a:rPr lang="en-US" sz="4400" b="1">
                <a:ln>
                  <a:solidFill>
                    <a:prstClr val="black">
                      <a:lumMod val="75000"/>
                      <a:lumOff val="25000"/>
                      <a:alpha val="10000"/>
                    </a:prstClr>
                  </a:solidFill>
                </a:ln>
                <a:effectLst>
                  <a:outerShdw blurRad="9525" dist="25400" dir="14640000" algn="tl" rotWithShape="0">
                    <a:prstClr val="black">
                      <a:alpha val="30000"/>
                    </a:prstClr>
                  </a:outerShdw>
                </a:effectLst>
              </a:rPr>
              <a:t>Over Person</a:t>
            </a:r>
          </a:p>
        </p:txBody>
      </p:sp>
      <p:sp>
        <p:nvSpPr>
          <p:cNvPr id="3" name="Content Placeholder 2">
            <a:extLst>
              <a:ext uri="{FF2B5EF4-FFF2-40B4-BE49-F238E27FC236}">
                <a16:creationId xmlns:a16="http://schemas.microsoft.com/office/drawing/2014/main" id="{059D2343-0760-AFF1-40FB-078ACAB48E1E}"/>
              </a:ext>
            </a:extLst>
          </p:cNvPr>
          <p:cNvSpPr>
            <a:spLocks noGrp="1"/>
          </p:cNvSpPr>
          <p:nvPr>
            <p:ph sz="half" idx="2"/>
          </p:nvPr>
        </p:nvSpPr>
        <p:spPr/>
        <p:txBody>
          <a:bodyPr>
            <a:normAutofit/>
          </a:bodyPr>
          <a:lstStyle/>
          <a:p>
            <a:pPr marL="37465" indent="0">
              <a:buNone/>
            </a:pPr>
            <a:r>
              <a:rPr lang="en-US" sz="2800" b="1">
                <a:ln>
                  <a:solidFill>
                    <a:prstClr val="black">
                      <a:lumMod val="75000"/>
                      <a:lumOff val="25000"/>
                      <a:alpha val="10000"/>
                    </a:prstClr>
                  </a:solidFill>
                </a:ln>
                <a:effectLst>
                  <a:outerShdw blurRad="9525" dist="25400" dir="14640000" algn="tl" rotWithShape="0">
                    <a:prstClr val="black">
                      <a:alpha val="30000"/>
                    </a:prstClr>
                  </a:outerShdw>
                </a:effectLst>
              </a:rPr>
              <a:t>Court-appointed to have “care and custody of an incapacitated person” </a:t>
            </a:r>
            <a:endParaRPr lang="en-US"/>
          </a:p>
        </p:txBody>
      </p:sp>
      <p:sp>
        <p:nvSpPr>
          <p:cNvPr id="6" name="Text Placeholder 5">
            <a:extLst>
              <a:ext uri="{FF2B5EF4-FFF2-40B4-BE49-F238E27FC236}">
                <a16:creationId xmlns:a16="http://schemas.microsoft.com/office/drawing/2014/main" id="{F34C691F-602E-4FE1-9262-90A8A4C3FB78}"/>
              </a:ext>
            </a:extLst>
          </p:cNvPr>
          <p:cNvSpPr>
            <a:spLocks noGrp="1"/>
          </p:cNvSpPr>
          <p:nvPr>
            <p:ph type="body" sz="quarter" idx="3"/>
          </p:nvPr>
        </p:nvSpPr>
        <p:spPr>
          <a:solidFill>
            <a:schemeClr val="accent3"/>
          </a:solidFill>
        </p:spPr>
        <p:txBody>
          <a:bodyPr/>
          <a:lstStyle/>
          <a:p>
            <a:r>
              <a:rPr lang="en-US" sz="4400" b="1">
                <a:ln>
                  <a:solidFill>
                    <a:prstClr val="black">
                      <a:lumMod val="75000"/>
                      <a:lumOff val="25000"/>
                      <a:alpha val="10000"/>
                    </a:prstClr>
                  </a:solidFill>
                </a:ln>
                <a:effectLst>
                  <a:outerShdw blurRad="9525" dist="25400" dir="14640000" algn="tl" rotWithShape="0">
                    <a:prstClr val="black">
                      <a:alpha val="30000"/>
                    </a:prstClr>
                  </a:outerShdw>
                </a:effectLst>
              </a:rPr>
              <a:t>Over Estate</a:t>
            </a:r>
          </a:p>
        </p:txBody>
      </p:sp>
      <p:sp>
        <p:nvSpPr>
          <p:cNvPr id="4" name="Content Placeholder 3">
            <a:extLst>
              <a:ext uri="{FF2B5EF4-FFF2-40B4-BE49-F238E27FC236}">
                <a16:creationId xmlns:a16="http://schemas.microsoft.com/office/drawing/2014/main" id="{6B35B977-188E-E532-21FE-8EA0CF1A76B7}"/>
              </a:ext>
            </a:extLst>
          </p:cNvPr>
          <p:cNvSpPr>
            <a:spLocks noGrp="1"/>
          </p:cNvSpPr>
          <p:nvPr>
            <p:ph sz="quarter" idx="4"/>
          </p:nvPr>
        </p:nvSpPr>
        <p:spPr/>
        <p:txBody>
          <a:bodyPr>
            <a:normAutofit/>
          </a:bodyPr>
          <a:lstStyle/>
          <a:p>
            <a:pPr marL="37465" indent="0">
              <a:buNone/>
            </a:pPr>
            <a:r>
              <a:rPr lang="en-US" sz="2800" b="1">
                <a:ln>
                  <a:solidFill>
                    <a:prstClr val="black">
                      <a:lumMod val="75000"/>
                      <a:lumOff val="25000"/>
                      <a:alpha val="10000"/>
                    </a:prstClr>
                  </a:solidFill>
                </a:ln>
                <a:effectLst>
                  <a:outerShdw blurRad="9525" dist="25400" dir="14640000" algn="tl" rotWithShape="0">
                    <a:prstClr val="black">
                      <a:alpha val="30000"/>
                    </a:prstClr>
                  </a:outerShdw>
                </a:effectLst>
              </a:rPr>
              <a:t>Court-appointed to “manage the estate of an incapacitated person” </a:t>
            </a:r>
            <a:endParaRPr lang="en-US"/>
          </a:p>
        </p:txBody>
      </p:sp>
    </p:spTree>
    <p:extLst>
      <p:ext uri="{BB962C8B-B14F-4D97-AF65-F5344CB8AC3E}">
        <p14:creationId xmlns:p14="http://schemas.microsoft.com/office/powerpoint/2010/main" val="2664927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05795" y="91017"/>
            <a:ext cx="6486072" cy="2075285"/>
          </a:xfrm>
        </p:spPr>
        <p:txBody>
          <a:bodyPr>
            <a:normAutofit/>
          </a:bodyPr>
          <a:lstStyle/>
          <a:p>
            <a:r>
              <a:rPr lang="en-US" b="1" i="0" dirty="0">
                <a:effectLst/>
              </a:rPr>
              <a:t>OPG Appointment</a:t>
            </a:r>
          </a:p>
        </p:txBody>
      </p:sp>
      <p:sp>
        <p:nvSpPr>
          <p:cNvPr id="8" name="Content Placeholder 7"/>
          <p:cNvSpPr>
            <a:spLocks noGrp="1"/>
          </p:cNvSpPr>
          <p:nvPr>
            <p:ph idx="1"/>
          </p:nvPr>
        </p:nvSpPr>
        <p:spPr>
          <a:xfrm>
            <a:off x="194129" y="1719729"/>
            <a:ext cx="6697738" cy="4747702"/>
          </a:xfrm>
        </p:spPr>
        <p:txBody>
          <a:bodyPr anchor="t">
            <a:normAutofit fontScale="92500" lnSpcReduction="10000"/>
          </a:bodyPr>
          <a:lstStyle/>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Before OPG can be named, case must have been accepted</a:t>
            </a:r>
          </a:p>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Generally, application is made to DHHS by appropriate agency or hospital</a:t>
            </a:r>
          </a:p>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DHHS manages wait list for OPG services</a:t>
            </a:r>
          </a:p>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OPG is guardian of last resort</a:t>
            </a:r>
          </a:p>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OPG has no authority until Probate Division issues Certificate of Appointment</a:t>
            </a:r>
          </a:p>
          <a:p>
            <a:pPr indent="-305435">
              <a:lnSpc>
                <a:spcPct val="100000"/>
              </a:lnSpc>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OPG guardians make decisions and do not provide direct services</a:t>
            </a:r>
          </a:p>
          <a:p>
            <a:pPr indent="-305435">
              <a:lnSpc>
                <a:spcPct val="100000"/>
              </a:lnSpc>
            </a:pPr>
            <a:endParaRPr lang="en-US" sz="2800"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indent="-305435">
              <a:lnSpc>
                <a:spcPct val="100000"/>
              </a:lnSpc>
            </a:pPr>
            <a:endParaRPr lang="en-US" sz="2800" dirty="0">
              <a:ln>
                <a:solidFill>
                  <a:prstClr val="black">
                    <a:lumMod val="75000"/>
                    <a:lumOff val="25000"/>
                    <a:alpha val="10000"/>
                  </a:prstClr>
                </a:solidFill>
              </a:ln>
              <a:effectLst>
                <a:outerShdw blurRad="9525" dist="25400" dir="14640000" algn="tl" rotWithShape="0">
                  <a:prstClr val="black">
                    <a:alpha val="30000"/>
                  </a:prstClr>
                </a:outerShdw>
              </a:effectLst>
            </a:endParaRPr>
          </a:p>
        </p:txBody>
      </p:sp>
      <p:pic>
        <p:nvPicPr>
          <p:cNvPr id="12" name="Graphic 11" descr="Gavel">
            <a:extLst>
              <a:ext uri="{FF2B5EF4-FFF2-40B4-BE49-F238E27FC236}">
                <a16:creationId xmlns:a16="http://schemas.microsoft.com/office/drawing/2014/main" id="{4040AA12-121D-3DBE-F69D-B9A7060E0D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52945" y="1197355"/>
            <a:ext cx="3995592" cy="3995592"/>
          </a:xfrm>
          <a:prstGeom prst="rect">
            <a:avLst/>
          </a:prstGeom>
        </p:spPr>
      </p:pic>
    </p:spTree>
    <p:extLst>
      <p:ext uri="{BB962C8B-B14F-4D97-AF65-F5344CB8AC3E}">
        <p14:creationId xmlns:p14="http://schemas.microsoft.com/office/powerpoint/2010/main" val="309178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a:extLst>
            <a:ext uri="{FF2B5EF4-FFF2-40B4-BE49-F238E27FC236}">
              <a16:creationId xmlns:a16="http://schemas.microsoft.com/office/drawing/2014/main" id="{2668E88E-5D0C-8346-4FE0-669FD7603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2F8A4E-99F9-5D7B-D4C4-F2255A1C2F8E}"/>
              </a:ext>
            </a:extLst>
          </p:cNvPr>
          <p:cNvSpPr>
            <a:spLocks noGrp="1"/>
          </p:cNvSpPr>
          <p:nvPr>
            <p:ph type="title"/>
          </p:nvPr>
        </p:nvSpPr>
        <p:spPr>
          <a:xfrm>
            <a:off x="633743" y="609599"/>
            <a:ext cx="3730656" cy="5273675"/>
          </a:xfrm>
        </p:spPr>
        <p:txBody>
          <a:bodyPr vert="horz" lIns="91440" tIns="45720" rIns="91440" bIns="45720" rtlCol="0" anchor="ctr">
            <a:normAutofit/>
          </a:bodyPr>
          <a:lstStyle/>
          <a:p>
            <a:r>
              <a:rPr lang="en-US" b="1" i="0" dirty="0">
                <a:ln>
                  <a:solidFill>
                    <a:prstClr val="black">
                      <a:lumMod val="75000"/>
                      <a:lumOff val="25000"/>
                      <a:alpha val="10000"/>
                    </a:prstClr>
                  </a:solidFill>
                </a:ln>
                <a:effectLst>
                  <a:outerShdw blurRad="9525" dist="25400" dir="14640000" algn="tl" rotWithShape="0">
                    <a:prstClr val="black">
                      <a:alpha val="30000"/>
                    </a:prstClr>
                  </a:outerShdw>
                </a:effectLst>
                <a:latin typeface="Bell MT"/>
              </a:rPr>
              <a:t>Suspected Client Abuse/Neglect/Exploitation </a:t>
            </a:r>
          </a:p>
        </p:txBody>
      </p:sp>
      <p:pic>
        <p:nvPicPr>
          <p:cNvPr id="9" name="Picture 8">
            <a:extLst>
              <a:ext uri="{FF2B5EF4-FFF2-40B4-BE49-F238E27FC236}">
                <a16:creationId xmlns:a16="http://schemas.microsoft.com/office/drawing/2014/main" id="{2BA6AE1B-52E5-9641-476C-1F52FC9B91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964" r="2807" b="1446"/>
          <a:stretch/>
        </p:blipFill>
        <p:spPr>
          <a:xfrm>
            <a:off x="4639056" y="2"/>
            <a:ext cx="7552944" cy="6857998"/>
          </a:xfrm>
          <a:prstGeom prst="rect">
            <a:avLst/>
          </a:prstGeom>
        </p:spPr>
      </p:pic>
      <p:graphicFrame>
        <p:nvGraphicFramePr>
          <p:cNvPr id="5" name="Content Placeholder 2">
            <a:extLst>
              <a:ext uri="{FF2B5EF4-FFF2-40B4-BE49-F238E27FC236}">
                <a16:creationId xmlns:a16="http://schemas.microsoft.com/office/drawing/2014/main" id="{008F8281-EF6D-1E98-48C6-79443719D9EC}"/>
              </a:ext>
            </a:extLst>
          </p:cNvPr>
          <p:cNvGraphicFramePr/>
          <p:nvPr>
            <p:extLst>
              <p:ext uri="{D42A27DB-BD31-4B8C-83A1-F6EECF244321}">
                <p14:modId xmlns:p14="http://schemas.microsoft.com/office/powerpoint/2010/main" val="3824143556"/>
              </p:ext>
            </p:extLst>
          </p:nvPr>
        </p:nvGraphicFramePr>
        <p:xfrm>
          <a:off x="5282521" y="466266"/>
          <a:ext cx="6266011" cy="57356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8314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DAC4-F4A3-F1B8-555F-79858094597C}"/>
              </a:ext>
            </a:extLst>
          </p:cNvPr>
          <p:cNvSpPr>
            <a:spLocks noGrp="1"/>
          </p:cNvSpPr>
          <p:nvPr>
            <p:ph type="title"/>
          </p:nvPr>
        </p:nvSpPr>
        <p:spPr/>
        <p:txBody>
          <a:bodyPr/>
          <a:lstStyle/>
          <a:p>
            <a:r>
              <a:rPr lang="en-US" b="1" i="0" dirty="0">
                <a:solidFill>
                  <a:schemeClr val="accent1"/>
                </a:solidFill>
              </a:rPr>
              <a:t>Possible Reforms</a:t>
            </a:r>
          </a:p>
        </p:txBody>
      </p:sp>
      <p:sp>
        <p:nvSpPr>
          <p:cNvPr id="3" name="Content Placeholder 2">
            <a:extLst>
              <a:ext uri="{FF2B5EF4-FFF2-40B4-BE49-F238E27FC236}">
                <a16:creationId xmlns:a16="http://schemas.microsoft.com/office/drawing/2014/main" id="{3ED35A1A-F651-4892-480D-2EE0ED9BBD56}"/>
              </a:ext>
            </a:extLst>
          </p:cNvPr>
          <p:cNvSpPr>
            <a:spLocks noGrp="1"/>
          </p:cNvSpPr>
          <p:nvPr>
            <p:ph idx="1"/>
          </p:nvPr>
        </p:nvSpPr>
        <p:spPr>
          <a:xfrm>
            <a:off x="913795" y="1659988"/>
            <a:ext cx="10353762" cy="4131211"/>
          </a:xfrm>
        </p:spPr>
        <p:txBody>
          <a:bodyPr>
            <a:normAutofit fontScale="92500" lnSpcReduction="10000"/>
          </a:bodyPr>
          <a:lstStyle/>
          <a:p>
            <a:r>
              <a:rPr lang="en-US" sz="4000" b="1" dirty="0">
                <a:solidFill>
                  <a:schemeClr val="accent3"/>
                </a:solidFill>
              </a:rPr>
              <a:t>Improved process for waiver requests</a:t>
            </a:r>
          </a:p>
          <a:p>
            <a:r>
              <a:rPr lang="en-US" sz="4000" b="1" dirty="0">
                <a:solidFill>
                  <a:schemeClr val="accent3"/>
                </a:solidFill>
              </a:rPr>
              <a:t>Mandate certification of private guardians by the Center for Guardianship Certification</a:t>
            </a:r>
          </a:p>
          <a:p>
            <a:r>
              <a:rPr lang="en-US" sz="4000" b="1" dirty="0">
                <a:solidFill>
                  <a:schemeClr val="accent3"/>
                </a:solidFill>
              </a:rPr>
              <a:t>Increased State funding for area agencies, community mental health agencies, and home care providers</a:t>
            </a:r>
          </a:p>
          <a:p>
            <a:endParaRPr lang="en-US" sz="4000" b="1" dirty="0">
              <a:solidFill>
                <a:schemeClr val="accent3"/>
              </a:solidFill>
            </a:endParaRPr>
          </a:p>
        </p:txBody>
      </p:sp>
      <p:sp>
        <p:nvSpPr>
          <p:cNvPr id="4" name="TextBox 3">
            <a:extLst>
              <a:ext uri="{FF2B5EF4-FFF2-40B4-BE49-F238E27FC236}">
                <a16:creationId xmlns:a16="http://schemas.microsoft.com/office/drawing/2014/main" id="{72C93EDF-7F45-9696-EF3E-B48EECF89211}"/>
              </a:ext>
            </a:extLst>
          </p:cNvPr>
          <p:cNvSpPr txBox="1"/>
          <p:nvPr/>
        </p:nvSpPr>
        <p:spPr>
          <a:xfrm>
            <a:off x="5189793" y="2281084"/>
            <a:ext cx="1828800" cy="1828800"/>
          </a:xfrm>
          <a:prstGeom prst="rect">
            <a:avLst/>
          </a:prstGeom>
          <a:noFill/>
        </p:spPr>
        <p:txBody>
          <a:bodyPr wrap="square" rtlCol="0">
            <a:spAutoFit/>
          </a:bodyPr>
          <a:lstStyle/>
          <a:p>
            <a:pPr algn="l"/>
            <a:endParaRPr lang="en-US" dirty="0"/>
          </a:p>
        </p:txBody>
      </p:sp>
    </p:spTree>
    <p:extLst>
      <p:ext uri="{BB962C8B-B14F-4D97-AF65-F5344CB8AC3E}">
        <p14:creationId xmlns:p14="http://schemas.microsoft.com/office/powerpoint/2010/main" val="4093664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E293EB-5891-FD64-602B-140D3F4165D2}"/>
              </a:ext>
            </a:extLst>
          </p:cNvPr>
          <p:cNvSpPr>
            <a:spLocks noGrp="1"/>
          </p:cNvSpPr>
          <p:nvPr>
            <p:ph type="title"/>
          </p:nvPr>
        </p:nvSpPr>
        <p:spPr>
          <a:xfrm>
            <a:off x="924443" y="1023257"/>
            <a:ext cx="3732902" cy="4570457"/>
          </a:xfrm>
          <a:effectLst/>
        </p:spPr>
        <p:txBody>
          <a:bodyPr>
            <a:normAutofit/>
          </a:bodyPr>
          <a:lstStyle/>
          <a:p>
            <a:pPr algn="l"/>
            <a:r>
              <a:rPr lang="en-US" sz="5400" b="1" i="0" dirty="0">
                <a:ln>
                  <a:solidFill>
                    <a:prstClr val="black">
                      <a:lumMod val="75000"/>
                      <a:lumOff val="25000"/>
                      <a:alpha val="10000"/>
                    </a:prstClr>
                  </a:solidFill>
                </a:ln>
                <a:effectLst>
                  <a:outerShdw blurRad="9525" dist="25400" dir="14640000" algn="tl" rotWithShape="0">
                    <a:prstClr val="black">
                      <a:alpha val="30000"/>
                    </a:prstClr>
                  </a:outerShdw>
                </a:effectLst>
              </a:rPr>
              <a:t>THE END</a:t>
            </a:r>
          </a:p>
        </p:txBody>
      </p:sp>
      <p:cxnSp>
        <p:nvCxnSpPr>
          <p:cNvPr id="37" name="Straight Connector 36">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A66EC8F-D0A2-9D0E-6391-0C89A73FCA2B}"/>
              </a:ext>
            </a:extLst>
          </p:cNvPr>
          <p:cNvSpPr>
            <a:spLocks noGrp="1"/>
          </p:cNvSpPr>
          <p:nvPr>
            <p:ph idx="1"/>
          </p:nvPr>
        </p:nvSpPr>
        <p:spPr>
          <a:xfrm>
            <a:off x="5252560" y="1023257"/>
            <a:ext cx="6025645" cy="4570457"/>
          </a:xfrm>
          <a:effectLst/>
        </p:spPr>
        <p:txBody>
          <a:bodyPr anchor="ctr">
            <a:normAutofit/>
          </a:bodyPr>
          <a:lstStyle/>
          <a:p>
            <a:pPr marL="37465" indent="0">
              <a:lnSpc>
                <a:spcPct val="100000"/>
              </a:lnSpc>
              <a:spcBef>
                <a:spcPts val="0"/>
              </a:spcBef>
              <a:spcAft>
                <a:spcPts val="0"/>
              </a:spcAft>
              <a:buNone/>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Teresa Gustavson, MA, </a:t>
            </a:r>
          </a:p>
          <a:p>
            <a:pPr marL="37465" indent="0">
              <a:lnSpc>
                <a:spcPct val="100000"/>
              </a:lnSpc>
              <a:spcBef>
                <a:spcPts val="0"/>
              </a:spcBef>
              <a:spcAft>
                <a:spcPts val="0"/>
              </a:spcAft>
              <a:buNone/>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National Certified Guardian</a:t>
            </a:r>
          </a:p>
          <a:p>
            <a:pPr marL="37465" indent="0">
              <a:lnSpc>
                <a:spcPct val="100000"/>
              </a:lnSpc>
              <a:spcBef>
                <a:spcPts val="0"/>
              </a:spcBef>
              <a:spcAft>
                <a:spcPts val="0"/>
              </a:spcAft>
              <a:buNone/>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Vice-President of Guardianship Services</a:t>
            </a:r>
          </a:p>
          <a:p>
            <a:pPr indent="0">
              <a:spcAft>
                <a:spcPts val="0"/>
              </a:spcAft>
              <a:buFont typeface="Wingdings" charset="2"/>
              <a:buChar char="Ø"/>
            </a:pPr>
            <a:endParaRPr lang="en-US" sz="2800" dirty="0">
              <a:ln>
                <a:solidFill>
                  <a:prstClr val="black">
                    <a:lumMod val="75000"/>
                    <a:lumOff val="25000"/>
                    <a:alpha val="10000"/>
                  </a:prstClr>
                </a:solidFill>
              </a:ln>
              <a:effectLst>
                <a:outerShdw blurRad="9525" dist="25400" dir="14640000" algn="tl" rotWithShape="0">
                  <a:prstClr val="black">
                    <a:alpha val="30000"/>
                  </a:prstClr>
                </a:outerShdw>
              </a:effectLst>
            </a:endParaRPr>
          </a:p>
          <a:p>
            <a:pPr marL="37465" indent="0">
              <a:spcAft>
                <a:spcPts val="0"/>
              </a:spcAft>
              <a:buNone/>
            </a:pP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Anne F. </a:t>
            </a:r>
            <a:r>
              <a:rPr lang="en-US" sz="2800" dirty="0" err="1">
                <a:ln>
                  <a:solidFill>
                    <a:prstClr val="black">
                      <a:lumMod val="75000"/>
                      <a:lumOff val="25000"/>
                      <a:alpha val="10000"/>
                    </a:prstClr>
                  </a:solidFill>
                </a:ln>
                <a:effectLst>
                  <a:outerShdw blurRad="9525" dist="25400" dir="14640000" algn="tl" rotWithShape="0">
                    <a:prstClr val="black">
                      <a:alpha val="30000"/>
                    </a:prstClr>
                  </a:outerShdw>
                </a:effectLst>
              </a:rPr>
              <a:t>Zinkin</a:t>
            </a:r>
            <a:r>
              <a:rPr lang="en-US" sz="2800" dirty="0">
                <a:ln>
                  <a:solidFill>
                    <a:prstClr val="black">
                      <a:lumMod val="75000"/>
                      <a:lumOff val="25000"/>
                      <a:alpha val="10000"/>
                    </a:prstClr>
                  </a:solidFill>
                </a:ln>
                <a:effectLst>
                  <a:outerShdw blurRad="9525" dist="25400" dir="14640000" algn="tl" rotWithShape="0">
                    <a:prstClr val="black">
                      <a:alpha val="30000"/>
                    </a:prstClr>
                  </a:outerShdw>
                </a:effectLst>
              </a:rPr>
              <a:t>, Esq.</a:t>
            </a:r>
          </a:p>
          <a:p>
            <a:pPr marL="37465" indent="0">
              <a:spcAft>
                <a:spcPts val="0"/>
              </a:spcAft>
              <a:buNone/>
            </a:pPr>
            <a:endParaRPr lang="en-US" sz="2800" dirty="0">
              <a:ln>
                <a:solidFill>
                  <a:prstClr val="black">
                    <a:lumMod val="75000"/>
                    <a:lumOff val="25000"/>
                    <a:alpha val="10000"/>
                  </a:prstClr>
                </a:solidFill>
              </a:ln>
              <a:effectLst>
                <a:outerShdw blurRad="9525" dist="25400" dir="14640000" algn="tl" rotWithShape="0">
                  <a:prstClr val="black">
                    <a:alpha val="30000"/>
                  </a:prstClr>
                </a:outerShdw>
              </a:effectLst>
            </a:endParaRPr>
          </a:p>
        </p:txBody>
      </p:sp>
    </p:spTree>
    <p:extLst>
      <p:ext uri="{BB962C8B-B14F-4D97-AF65-F5344CB8AC3E}">
        <p14:creationId xmlns:p14="http://schemas.microsoft.com/office/powerpoint/2010/main" val="3517945994"/>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Goudy Old Style"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oudy Old Style"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680F22FBD5AF448EDEC1438BE3ADD9" ma:contentTypeVersion="10" ma:contentTypeDescription="Create a new document." ma:contentTypeScope="" ma:versionID="207ea279b2c4051eea2c907c36c77380">
  <xsd:schema xmlns:xsd="http://www.w3.org/2001/XMLSchema" xmlns:xs="http://www.w3.org/2001/XMLSchema" xmlns:p="http://schemas.microsoft.com/office/2006/metadata/properties" xmlns:ns3="060a3616-6811-4d39-a1f1-7920e2b20634" targetNamespace="http://schemas.microsoft.com/office/2006/metadata/properties" ma:root="true" ma:fieldsID="932e8d165e48c24e0bfcdf05a569f6ac" ns3:_="">
    <xsd:import namespace="060a3616-6811-4d39-a1f1-7920e2b2063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0a3616-6811-4d39-a1f1-7920e2b2063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060a3616-6811-4d39-a1f1-7920e2b2063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9F446D-FE94-4DD4-B553-12F513093C13}">
  <ds:schemaRefs>
    <ds:schemaRef ds:uri="http://schemas.microsoft.com/office/2006/metadata/contentType"/>
    <ds:schemaRef ds:uri="http://schemas.microsoft.com/office/2006/metadata/properties/metaAttributes"/>
    <ds:schemaRef ds:uri="http://www.w3.org/2000/xmlns/"/>
    <ds:schemaRef ds:uri="http://www.w3.org/2001/XMLSchema"/>
    <ds:schemaRef ds:uri="060a3616-6811-4d39-a1f1-7920e2b20634"/>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B134D3-C193-49AD-93E2-E27038C90C82}">
  <ds:schemaRef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060a3616-6811-4d39-a1f1-7920e2b20634"/>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F2C5C307-7F55-496A-A1DC-317CDB663B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593</TotalTime>
  <Words>1405</Words>
  <Application>Microsoft Office PowerPoint</Application>
  <PresentationFormat>Widescreen</PresentationFormat>
  <Paragraphs>122</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Bell MT</vt:lpstr>
      <vt:lpstr>Calibri</vt:lpstr>
      <vt:lpstr>Goudy Old Style</vt:lpstr>
      <vt:lpstr>Palatino Linotype</vt:lpstr>
      <vt:lpstr>Wingdings</vt:lpstr>
      <vt:lpstr>Wingdings 2</vt:lpstr>
      <vt:lpstr>SlateVTI</vt:lpstr>
      <vt:lpstr>Office of Public Guardian</vt:lpstr>
      <vt:lpstr>History</vt:lpstr>
      <vt:lpstr> OPG Facts </vt:lpstr>
      <vt:lpstr> Types of Guardianships </vt:lpstr>
      <vt:lpstr>OPG Appointment</vt:lpstr>
      <vt:lpstr>Suspected Client Abuse/Neglect/Exploitation </vt:lpstr>
      <vt:lpstr>Possible Reforms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you ever wanted to know about guardianships</dc:title>
  <dc:creator>Zinkin,  Anne</dc:creator>
  <cp:lastModifiedBy>Zinkin,  Anne</cp:lastModifiedBy>
  <cp:revision>151</cp:revision>
  <cp:lastPrinted>2026-07-21T19:46:57Z</cp:lastPrinted>
  <dcterms:created xsi:type="dcterms:W3CDTF">2025-03-13T18:44:44Z</dcterms:created>
  <dcterms:modified xsi:type="dcterms:W3CDTF">2026-07-21T20:33:58Z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0x010100F5680F22FBD5AF448EDEC1438BE3ADD9</vt:lpwstr>
  </property>
</Properties>
</file>