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295E8935-1268-4BB9-8B16-6D7ED68A0418}" type="datetimeFigureOut">
              <a:rPr lang="en-US" smtClean="0"/>
              <a:t>7/22/2026</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8232B035-5349-4D96-9343-A3D095A36ADD}"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20950019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5E8935-1268-4BB9-8B16-6D7ED68A0418}"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2514919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5E8935-1268-4BB9-8B16-6D7ED68A0418}"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32B035-5349-4D96-9343-A3D095A36ADD}"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5123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5E8935-1268-4BB9-8B16-6D7ED68A0418}" type="datetimeFigureOut">
              <a:rPr lang="en-US" smtClean="0"/>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3706154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5E8935-1268-4BB9-8B16-6D7ED68A0418}" type="datetimeFigureOut">
              <a:rPr lang="en-US" smtClean="0"/>
              <a:t>7/22/2026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146581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5E8935-1268-4BB9-8B16-6D7ED68A0418}" type="datetimeFigureOut">
              <a:rPr lang="en-US" smtClean="0"/>
              <a:t>7/22/2026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333430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E8935-1268-4BB9-8B16-6D7ED68A0418}" type="datetimeFigureOut">
              <a:rPr lang="en-US" smtClean="0"/>
              <a:t>7/22/2026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14055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5E8935-1268-4BB9-8B16-6D7ED68A0418}" type="datetimeFigureOut">
              <a:rPr lang="en-US" smtClean="0"/>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371662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5E8935-1268-4BB9-8B16-6D7ED68A0418}" type="datetimeFigureOut">
              <a:rPr lang="en-US" smtClean="0"/>
              <a:t>7/22/2026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437799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5E8935-1268-4BB9-8B16-6D7ED68A0418}"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3537410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5E8935-1268-4BB9-8B16-6D7ED68A0418}" type="datetimeFigureOut">
              <a:rPr lang="en-US" smtClean="0"/>
              <a:t>7/22/2026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32B035-5349-4D96-9343-A3D095A36ADD}" type="slidenum">
              <a:rPr lang="en-US" smtClean="0"/>
              <a:t>‹#›</a:t>
            </a:fld>
            <a:endParaRPr lang="en-US"/>
          </a:p>
        </p:txBody>
      </p:sp>
    </p:spTree>
    <p:extLst>
      <p:ext uri="{BB962C8B-B14F-4D97-AF65-F5344CB8AC3E}">
        <p14:creationId xmlns:p14="http://schemas.microsoft.com/office/powerpoint/2010/main" val="3228726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295E8935-1268-4BB9-8B16-6D7ED68A0418}" type="datetimeFigureOut">
              <a:rPr lang="en-US" smtClean="0"/>
              <a:t>7/22/2026</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8232B035-5349-4D96-9343-A3D095A36ADD}" type="slidenum">
              <a:rPr lang="en-US" smtClean="0"/>
              <a:t>‹#›</a:t>
            </a:fld>
            <a:endParaRPr lang="en-US"/>
          </a:p>
        </p:txBody>
      </p:sp>
    </p:spTree>
    <p:extLst>
      <p:ext uri="{BB962C8B-B14F-4D97-AF65-F5344CB8AC3E}">
        <p14:creationId xmlns:p14="http://schemas.microsoft.com/office/powerpoint/2010/main" val="3250750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8D313-4667-FB5E-50A3-C280C070E364}"/>
              </a:ext>
            </a:extLst>
          </p:cNvPr>
          <p:cNvSpPr>
            <a:spLocks noGrp="1"/>
          </p:cNvSpPr>
          <p:nvPr>
            <p:ph type="ctrTitle"/>
          </p:nvPr>
        </p:nvSpPr>
        <p:spPr/>
        <p:txBody>
          <a:bodyPr/>
          <a:lstStyle/>
          <a:p>
            <a:r>
              <a:rPr lang="en-US" dirty="0"/>
              <a:t>DHHS – OCLS Investigations</a:t>
            </a:r>
          </a:p>
        </p:txBody>
      </p:sp>
      <p:sp>
        <p:nvSpPr>
          <p:cNvPr id="3" name="Subtitle 2">
            <a:extLst>
              <a:ext uri="{FF2B5EF4-FFF2-40B4-BE49-F238E27FC236}">
                <a16:creationId xmlns:a16="http://schemas.microsoft.com/office/drawing/2014/main" id="{8248B4B0-ACC0-42F1-5256-BF866CD246CC}"/>
              </a:ext>
            </a:extLst>
          </p:cNvPr>
          <p:cNvSpPr>
            <a:spLocks noGrp="1"/>
          </p:cNvSpPr>
          <p:nvPr>
            <p:ph type="subTitle" idx="1"/>
          </p:nvPr>
        </p:nvSpPr>
        <p:spPr/>
        <p:txBody>
          <a:bodyPr/>
          <a:lstStyle/>
          <a:p>
            <a:r>
              <a:rPr lang="en-US" dirty="0"/>
              <a:t>Clients Rights</a:t>
            </a:r>
          </a:p>
        </p:txBody>
      </p:sp>
    </p:spTree>
    <p:extLst>
      <p:ext uri="{BB962C8B-B14F-4D97-AF65-F5344CB8AC3E}">
        <p14:creationId xmlns:p14="http://schemas.microsoft.com/office/powerpoint/2010/main" val="272231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F96BFC-8109-8365-4A4B-39845BA70D49}"/>
              </a:ext>
            </a:extLst>
          </p:cNvPr>
          <p:cNvSpPr>
            <a:spLocks noGrp="1"/>
          </p:cNvSpPr>
          <p:nvPr>
            <p:ph type="title"/>
          </p:nvPr>
        </p:nvSpPr>
        <p:spPr>
          <a:xfrm rot="16200000">
            <a:off x="-1322904" y="2514944"/>
            <a:ext cx="5054601" cy="1955108"/>
          </a:xfrm>
        </p:spPr>
        <p:txBody>
          <a:bodyPr anchor="b">
            <a:normAutofit/>
          </a:bodyPr>
          <a:lstStyle/>
          <a:p>
            <a:pPr algn="r"/>
            <a:r>
              <a:rPr lang="en-US" sz="4000" dirty="0">
                <a:solidFill>
                  <a:srgbClr val="FFFFFF"/>
                </a:solidFill>
              </a:rPr>
              <a:t>Organization</a:t>
            </a:r>
          </a:p>
        </p:txBody>
      </p:sp>
      <p:sp>
        <p:nvSpPr>
          <p:cNvPr id="3" name="Content Placeholder 2">
            <a:extLst>
              <a:ext uri="{FF2B5EF4-FFF2-40B4-BE49-F238E27FC236}">
                <a16:creationId xmlns:a16="http://schemas.microsoft.com/office/drawing/2014/main" id="{CB4C805C-DB9E-EED7-9470-8F13FCC12BE7}"/>
              </a:ext>
            </a:extLst>
          </p:cNvPr>
          <p:cNvSpPr>
            <a:spLocks noGrp="1"/>
          </p:cNvSpPr>
          <p:nvPr>
            <p:ph idx="1"/>
          </p:nvPr>
        </p:nvSpPr>
        <p:spPr>
          <a:xfrm>
            <a:off x="3102654" y="965199"/>
            <a:ext cx="7419980" cy="5207002"/>
          </a:xfrm>
          <a:noFill/>
        </p:spPr>
        <p:txBody>
          <a:bodyPr anchor="t">
            <a:normAutofit/>
          </a:bodyPr>
          <a:lstStyle/>
          <a:p>
            <a:pPr marL="0" indent="0">
              <a:buNone/>
            </a:pPr>
            <a:r>
              <a:rPr lang="en-US" sz="2800" b="1" dirty="0"/>
              <a:t>Office of Client &amp; Legal Services</a:t>
            </a:r>
          </a:p>
          <a:p>
            <a:pPr marL="0" indent="0">
              <a:buNone/>
            </a:pPr>
            <a:endParaRPr lang="en-US" sz="2400" dirty="0"/>
          </a:p>
          <a:p>
            <a:pPr lvl="1"/>
            <a:r>
              <a:rPr lang="en-US" sz="2200" dirty="0"/>
              <a:t>Created by Statute (NH RSA 171-A:19)</a:t>
            </a:r>
          </a:p>
          <a:p>
            <a:pPr lvl="1"/>
            <a:r>
              <a:rPr lang="en-US" sz="2200" dirty="0"/>
              <a:t>DHHS Legal &amp; Regulatory Services</a:t>
            </a:r>
          </a:p>
          <a:p>
            <a:pPr lvl="1"/>
            <a:r>
              <a:rPr lang="en-US" sz="2200" dirty="0"/>
              <a:t>OCLS is part of the Bureau of General Counsel</a:t>
            </a:r>
          </a:p>
          <a:p>
            <a:pPr lvl="1"/>
            <a:r>
              <a:rPr lang="en-US" sz="2200" dirty="0"/>
              <a:t>4 FTEs</a:t>
            </a:r>
          </a:p>
          <a:p>
            <a:pPr lvl="1"/>
            <a:r>
              <a:rPr lang="en-US" sz="2200" dirty="0"/>
              <a:t>3 Contracted Investigators</a:t>
            </a:r>
          </a:p>
        </p:txBody>
      </p:sp>
      <p:sp>
        <p:nvSpPr>
          <p:cNvPr id="12" name="Rectangle 11">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71283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6E056F-8687-37CE-B0C5-DF6150D8A39B}"/>
              </a:ext>
            </a:extLst>
          </p:cNvPr>
          <p:cNvSpPr>
            <a:spLocks noGrp="1"/>
          </p:cNvSpPr>
          <p:nvPr>
            <p:ph type="title"/>
          </p:nvPr>
        </p:nvSpPr>
        <p:spPr>
          <a:xfrm rot="16200000">
            <a:off x="-1322904" y="2514944"/>
            <a:ext cx="5054601" cy="1955108"/>
          </a:xfrm>
        </p:spPr>
        <p:txBody>
          <a:bodyPr anchor="b" anchorCtr="0">
            <a:normAutofit/>
          </a:bodyPr>
          <a:lstStyle/>
          <a:p>
            <a:pPr algn="r"/>
            <a:r>
              <a:rPr lang="en-US" sz="4000" dirty="0">
                <a:solidFill>
                  <a:srgbClr val="FFFFFF"/>
                </a:solidFill>
              </a:rPr>
              <a:t>Legal Authority</a:t>
            </a:r>
          </a:p>
        </p:txBody>
      </p:sp>
      <p:sp>
        <p:nvSpPr>
          <p:cNvPr id="3" name="Content Placeholder 2">
            <a:extLst>
              <a:ext uri="{FF2B5EF4-FFF2-40B4-BE49-F238E27FC236}">
                <a16:creationId xmlns:a16="http://schemas.microsoft.com/office/drawing/2014/main" id="{35236462-A00B-C991-A591-F54E30C1B094}"/>
              </a:ext>
            </a:extLst>
          </p:cNvPr>
          <p:cNvSpPr>
            <a:spLocks noGrp="1"/>
          </p:cNvSpPr>
          <p:nvPr>
            <p:ph idx="1"/>
          </p:nvPr>
        </p:nvSpPr>
        <p:spPr>
          <a:xfrm>
            <a:off x="3102654" y="965199"/>
            <a:ext cx="6670520" cy="5207002"/>
          </a:xfrm>
          <a:noFill/>
        </p:spPr>
        <p:txBody>
          <a:bodyPr anchor="t">
            <a:normAutofit lnSpcReduction="10000"/>
          </a:bodyPr>
          <a:lstStyle/>
          <a:p>
            <a:pPr marL="0" indent="0">
              <a:lnSpc>
                <a:spcPct val="100000"/>
              </a:lnSpc>
              <a:buNone/>
            </a:pPr>
            <a:r>
              <a:rPr lang="en-US" sz="1300" b="1" dirty="0"/>
              <a:t>NH RSA 171-A:19 (Client and Legal Services Section)</a:t>
            </a:r>
          </a:p>
          <a:p>
            <a:pPr marL="514350" lvl="1" indent="-285750">
              <a:lnSpc>
                <a:spcPct val="100000"/>
              </a:lnSpc>
              <a:buFont typeface="Arial" panose="020B0604020202020204" pitchFamily="34" charset="0"/>
              <a:buChar char="•"/>
            </a:pPr>
            <a:r>
              <a:rPr lang="en-US" sz="1300" dirty="0"/>
              <a:t>Assist in responding to inquires and complaints by or on behalf of mentally ill or developmentally disabled persons</a:t>
            </a:r>
          </a:p>
          <a:p>
            <a:pPr marL="514350" lvl="1" indent="-285750">
              <a:lnSpc>
                <a:spcPct val="100000"/>
              </a:lnSpc>
              <a:buFont typeface="Arial" panose="020B0604020202020204" pitchFamily="34" charset="0"/>
              <a:buChar char="•"/>
            </a:pPr>
            <a:r>
              <a:rPr lang="en-US" sz="1300" dirty="0"/>
              <a:t>Assist in securing needed services and information for mentally ill persons, developmentally disabled persons/families</a:t>
            </a:r>
          </a:p>
          <a:p>
            <a:pPr marL="514350" lvl="1" indent="-285750">
              <a:lnSpc>
                <a:spcPct val="100000"/>
              </a:lnSpc>
              <a:buFont typeface="Arial" panose="020B0604020202020204" pitchFamily="34" charset="0"/>
              <a:buChar char="•"/>
            </a:pPr>
            <a:r>
              <a:rPr lang="en-US" sz="1300" dirty="0"/>
              <a:t>Assist in assuring human rights of mentally ill persons and of developmentally disabled clients receiving services are protected</a:t>
            </a:r>
          </a:p>
          <a:p>
            <a:pPr marL="514350" lvl="1" indent="-285750">
              <a:lnSpc>
                <a:spcPct val="100000"/>
              </a:lnSpc>
              <a:buFont typeface="Arial" panose="020B0604020202020204" pitchFamily="34" charset="0"/>
              <a:buChar char="•"/>
            </a:pPr>
            <a:endParaRPr lang="en-US" sz="1300" dirty="0"/>
          </a:p>
          <a:p>
            <a:pPr marL="0" indent="0">
              <a:lnSpc>
                <a:spcPct val="100000"/>
              </a:lnSpc>
              <a:buNone/>
            </a:pPr>
            <a:r>
              <a:rPr lang="en-US" sz="1300" b="1" dirty="0"/>
              <a:t>PART He-M 202 (Rights Protection Procedures For Developmental Services)</a:t>
            </a:r>
          </a:p>
          <a:p>
            <a:pPr marL="514350" lvl="1" indent="-285750">
              <a:lnSpc>
                <a:spcPct val="100000"/>
              </a:lnSpc>
              <a:buFont typeface="Arial" panose="020B0604020202020204" pitchFamily="34" charset="0"/>
              <a:buChar char="•"/>
            </a:pPr>
            <a:r>
              <a:rPr lang="en-US" sz="1300" dirty="0"/>
              <a:t>The purpose of these rules is to define the procedures for protection of the rights of persons applying for, eligible for, or receiving services from area agencies or developmental services or acquired brain disorder programs funded through the bureau of developmental services</a:t>
            </a:r>
          </a:p>
          <a:p>
            <a:pPr lvl="1">
              <a:lnSpc>
                <a:spcPct val="100000"/>
              </a:lnSpc>
            </a:pPr>
            <a:endParaRPr lang="en-US" sz="1300" dirty="0"/>
          </a:p>
          <a:p>
            <a:pPr marL="0" indent="0">
              <a:lnSpc>
                <a:spcPct val="100000"/>
              </a:lnSpc>
              <a:buNone/>
            </a:pPr>
            <a:r>
              <a:rPr lang="en-US" sz="1300" b="1" dirty="0"/>
              <a:t>PART He-M 310 (Rights of Persons Receiving Developmental Services or Acquired Brain Disorder Services in the Community)</a:t>
            </a:r>
          </a:p>
          <a:p>
            <a:pPr marL="514350" lvl="1" indent="-285750">
              <a:lnSpc>
                <a:spcPct val="100000"/>
              </a:lnSpc>
              <a:buFont typeface="Arial" panose="020B0604020202020204" pitchFamily="34" charset="0"/>
              <a:buChar char="•"/>
            </a:pPr>
            <a:r>
              <a:rPr lang="en-US" sz="1300" dirty="0"/>
              <a:t>The purpose of these rules is to define the rights of applicants for service or persons who have been found eligible for services under He-M 503.03 or He-M 522.03 and who are being served in the community or in a state-operated designated receiving facility. Individuals might have additional rights under RSA 151:21, patients’ bill of rights for residents of health care facilities </a:t>
            </a:r>
          </a:p>
        </p:txBody>
      </p:sp>
      <p:sp>
        <p:nvSpPr>
          <p:cNvPr id="28" name="Rectangle 27">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588138030"/>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CA8167-DB4B-2EB2-DA51-6871F7387C78}"/>
              </a:ext>
            </a:extLst>
          </p:cNvPr>
          <p:cNvSpPr>
            <a:spLocks noGrp="1"/>
          </p:cNvSpPr>
          <p:nvPr>
            <p:ph type="title"/>
          </p:nvPr>
        </p:nvSpPr>
        <p:spPr>
          <a:xfrm rot="16200000">
            <a:off x="-1322904" y="2514944"/>
            <a:ext cx="5054601" cy="1955108"/>
          </a:xfrm>
        </p:spPr>
        <p:txBody>
          <a:bodyPr anchor="b">
            <a:normAutofit/>
          </a:bodyPr>
          <a:lstStyle/>
          <a:p>
            <a:pPr algn="r"/>
            <a:r>
              <a:rPr lang="en-US" sz="4000">
                <a:solidFill>
                  <a:srgbClr val="FFFFFF"/>
                </a:solidFill>
              </a:rPr>
              <a:t>OCLS Complaints</a:t>
            </a:r>
          </a:p>
        </p:txBody>
      </p:sp>
      <p:sp>
        <p:nvSpPr>
          <p:cNvPr id="3" name="Content Placeholder 2">
            <a:extLst>
              <a:ext uri="{FF2B5EF4-FFF2-40B4-BE49-F238E27FC236}">
                <a16:creationId xmlns:a16="http://schemas.microsoft.com/office/drawing/2014/main" id="{9D2C7883-AFA3-CFEB-4109-B7F7DD5F32E0}"/>
              </a:ext>
            </a:extLst>
          </p:cNvPr>
          <p:cNvSpPr>
            <a:spLocks noGrp="1"/>
          </p:cNvSpPr>
          <p:nvPr>
            <p:ph idx="1"/>
          </p:nvPr>
        </p:nvSpPr>
        <p:spPr>
          <a:xfrm>
            <a:off x="3102654" y="965199"/>
            <a:ext cx="6670520" cy="5207002"/>
          </a:xfrm>
          <a:noFill/>
        </p:spPr>
        <p:txBody>
          <a:bodyPr anchor="t">
            <a:normAutofit fontScale="40000" lnSpcReduction="20000"/>
          </a:bodyPr>
          <a:lstStyle/>
          <a:p>
            <a:pPr marL="0" indent="0">
              <a:buNone/>
            </a:pPr>
            <a:r>
              <a:rPr lang="en-US" sz="3500" b="1" dirty="0"/>
              <a:t>Complaint defined:</a:t>
            </a:r>
          </a:p>
          <a:p>
            <a:pPr marL="285750" indent="-285750">
              <a:lnSpc>
                <a:spcPct val="120000"/>
              </a:lnSpc>
            </a:pPr>
            <a:r>
              <a:rPr lang="en-US" sz="3500" dirty="0"/>
              <a:t>Any allegation or assertion that a right of an individual as set forth in He-M 310, rights of persons receiving developmental services or acquired brain disorder services in the community has been violated;</a:t>
            </a:r>
          </a:p>
          <a:p>
            <a:pPr marL="285750" indent="-285750">
              <a:lnSpc>
                <a:spcPct val="120000"/>
              </a:lnSpc>
            </a:pPr>
            <a:r>
              <a:rPr lang="en-US" sz="3500" dirty="0"/>
              <a:t>Any allegation or indication that an individual has been abused, neglected, or exploited by an employee of, or a contractor, consultant, or volunteer for an area agency or program; or</a:t>
            </a:r>
          </a:p>
          <a:p>
            <a:pPr marL="285750" indent="-285750">
              <a:lnSpc>
                <a:spcPct val="120000"/>
              </a:lnSpc>
            </a:pPr>
            <a:r>
              <a:rPr lang="en-US" sz="3500" dirty="0"/>
              <a:t>Any allegation or assertion that the department or an area agency or program has acted in an illegal or unjust manner with respect to an individual or category of individuals.</a:t>
            </a:r>
          </a:p>
          <a:p>
            <a:pPr marL="0" indent="0">
              <a:buNone/>
            </a:pPr>
            <a:endParaRPr lang="en-US" sz="2400" dirty="0"/>
          </a:p>
          <a:p>
            <a:pPr marL="0" indent="0">
              <a:buNone/>
            </a:pPr>
            <a:r>
              <a:rPr lang="en-US" sz="3400" b="1" dirty="0"/>
              <a:t>Complaint Process</a:t>
            </a:r>
          </a:p>
          <a:p>
            <a:pPr marL="285750" indent="-285750">
              <a:lnSpc>
                <a:spcPct val="120000"/>
              </a:lnSpc>
            </a:pPr>
            <a:r>
              <a:rPr lang="en-US" sz="3500" dirty="0"/>
              <a:t>May be made by any individual, guardian or family member, applicant for services, an employee of, or a contractor, consultant, or volunteer for the department, an area agency, or a program. </a:t>
            </a:r>
          </a:p>
          <a:p>
            <a:pPr marL="285750" indent="-285750">
              <a:lnSpc>
                <a:spcPct val="120000"/>
              </a:lnSpc>
            </a:pPr>
            <a:r>
              <a:rPr lang="en-US" sz="3500" dirty="0"/>
              <a:t>OCLS uses a call center for complaint intake. OCLS staff review the complaints, assign to a complaint investigator and to the Bureau of Adult and Aging Services (BAAS) or DCYF as appropriate </a:t>
            </a:r>
          </a:p>
          <a:p>
            <a:endParaRPr lang="en-US" sz="2400" dirty="0"/>
          </a:p>
        </p:txBody>
      </p:sp>
      <p:sp>
        <p:nvSpPr>
          <p:cNvPr id="12" name="Rectangle 11">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95055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781FB2-DC70-70AF-9BDA-7FEDD6CB99DD}"/>
              </a:ext>
            </a:extLst>
          </p:cNvPr>
          <p:cNvSpPr>
            <a:spLocks noGrp="1"/>
          </p:cNvSpPr>
          <p:nvPr>
            <p:ph type="title"/>
          </p:nvPr>
        </p:nvSpPr>
        <p:spPr>
          <a:xfrm rot="16200000">
            <a:off x="-1322904" y="2514944"/>
            <a:ext cx="5054601" cy="1955108"/>
          </a:xfrm>
        </p:spPr>
        <p:txBody>
          <a:bodyPr anchor="b">
            <a:normAutofit/>
          </a:bodyPr>
          <a:lstStyle/>
          <a:p>
            <a:pPr algn="r"/>
            <a:r>
              <a:rPr lang="en-US" sz="4000" dirty="0">
                <a:solidFill>
                  <a:srgbClr val="FFFFFF"/>
                </a:solidFill>
              </a:rPr>
              <a:t>General Information</a:t>
            </a:r>
          </a:p>
        </p:txBody>
      </p:sp>
      <p:sp>
        <p:nvSpPr>
          <p:cNvPr id="3" name="Content Placeholder 2">
            <a:extLst>
              <a:ext uri="{FF2B5EF4-FFF2-40B4-BE49-F238E27FC236}">
                <a16:creationId xmlns:a16="http://schemas.microsoft.com/office/drawing/2014/main" id="{585E037C-8572-AC8E-C5A5-CA52879D2325}"/>
              </a:ext>
            </a:extLst>
          </p:cNvPr>
          <p:cNvSpPr>
            <a:spLocks noGrp="1"/>
          </p:cNvSpPr>
          <p:nvPr>
            <p:ph idx="1"/>
          </p:nvPr>
        </p:nvSpPr>
        <p:spPr>
          <a:xfrm>
            <a:off x="3102654" y="965199"/>
            <a:ext cx="6670520" cy="5207002"/>
          </a:xfrm>
          <a:noFill/>
        </p:spPr>
        <p:txBody>
          <a:bodyPr anchor="t">
            <a:normAutofit fontScale="92500" lnSpcReduction="10000"/>
          </a:bodyPr>
          <a:lstStyle/>
          <a:p>
            <a:pPr marL="0" indent="0">
              <a:buNone/>
            </a:pPr>
            <a:r>
              <a:rPr lang="en-US" sz="2400" b="1" dirty="0"/>
              <a:t>Confidentiality</a:t>
            </a:r>
          </a:p>
          <a:p>
            <a:pPr marL="285750" indent="-285750">
              <a:lnSpc>
                <a:spcPct val="110000"/>
              </a:lnSpc>
            </a:pPr>
            <a:r>
              <a:rPr lang="en-US" sz="2200" dirty="0"/>
              <a:t>Complaint may be made anonymously, and the identity of the complainant is kept confidential throughout the investigation process. However, the complainant may be referenced by name as a witness or in another role in the course of the investigation or in the complaint report. [He-M 202.03 (e)]</a:t>
            </a:r>
          </a:p>
          <a:p>
            <a:pPr marL="285750" indent="-285750">
              <a:lnSpc>
                <a:spcPct val="110000"/>
              </a:lnSpc>
            </a:pPr>
            <a:r>
              <a:rPr lang="en-US" sz="2200" dirty="0"/>
              <a:t>Report is shared with the individual (or guardian), the area agency executive director, and the program involved (if any). The area agency or program must limit access to the report to its management staff and officers of its board of directors and shall not release reports to outside entities. [He-M 202.07(o) and He-M 202.07(p)]</a:t>
            </a:r>
          </a:p>
          <a:p>
            <a:pPr marL="0" indent="0">
              <a:buNone/>
            </a:pPr>
            <a:endParaRPr lang="en-US" sz="2400" b="1" dirty="0"/>
          </a:p>
        </p:txBody>
      </p:sp>
      <p:sp>
        <p:nvSpPr>
          <p:cNvPr id="12" name="Rectangle 11">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74455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60A370-204D-018F-FE95-0883CAA40591}"/>
              </a:ext>
            </a:extLst>
          </p:cNvPr>
          <p:cNvSpPr>
            <a:spLocks noGrp="1"/>
          </p:cNvSpPr>
          <p:nvPr>
            <p:ph type="title"/>
          </p:nvPr>
        </p:nvSpPr>
        <p:spPr>
          <a:xfrm rot="16200000">
            <a:off x="-1322904" y="2514944"/>
            <a:ext cx="5054601" cy="1955108"/>
          </a:xfrm>
        </p:spPr>
        <p:txBody>
          <a:bodyPr anchor="b">
            <a:normAutofit/>
          </a:bodyPr>
          <a:lstStyle/>
          <a:p>
            <a:pPr algn="r"/>
            <a:r>
              <a:rPr lang="en-US" sz="4000" dirty="0">
                <a:solidFill>
                  <a:srgbClr val="FFFFFF"/>
                </a:solidFill>
              </a:rPr>
              <a:t>General Information</a:t>
            </a:r>
          </a:p>
        </p:txBody>
      </p:sp>
      <p:sp>
        <p:nvSpPr>
          <p:cNvPr id="3" name="Content Placeholder 2">
            <a:extLst>
              <a:ext uri="{FF2B5EF4-FFF2-40B4-BE49-F238E27FC236}">
                <a16:creationId xmlns:a16="http://schemas.microsoft.com/office/drawing/2014/main" id="{FE727E72-EE8A-C6D4-3AC5-154748C5349A}"/>
              </a:ext>
            </a:extLst>
          </p:cNvPr>
          <p:cNvSpPr>
            <a:spLocks noGrp="1"/>
          </p:cNvSpPr>
          <p:nvPr>
            <p:ph idx="1"/>
          </p:nvPr>
        </p:nvSpPr>
        <p:spPr>
          <a:xfrm>
            <a:off x="3102654" y="965199"/>
            <a:ext cx="7190524" cy="5207002"/>
          </a:xfrm>
          <a:noFill/>
        </p:spPr>
        <p:txBody>
          <a:bodyPr anchor="t">
            <a:normAutofit fontScale="77500" lnSpcReduction="20000"/>
          </a:bodyPr>
          <a:lstStyle/>
          <a:p>
            <a:pPr marL="0" indent="0">
              <a:buNone/>
            </a:pPr>
            <a:r>
              <a:rPr lang="en-US" sz="2800" b="1" dirty="0"/>
              <a:t>Reports</a:t>
            </a:r>
          </a:p>
          <a:p>
            <a:pPr marL="285750" indent="-285750">
              <a:lnSpc>
                <a:spcPct val="120000"/>
              </a:lnSpc>
            </a:pPr>
            <a:r>
              <a:rPr lang="en-US" sz="2400" dirty="0"/>
              <a:t>Include a summary of issues; names of persons interviewed; list of all documents and evidence reviewed; dates of any report made to BAAS or DCYF; findings of fact; discussion of findings; proposed determination of whether the allegations are founded or unfounded and an explanation of such determination; discussion of factors that caused, contributed or exacerbated the violation; and the proposed resolution and, as applicable, the proposed corrective action by the area agency, program, or bureau [He-M 202.07 (n)]</a:t>
            </a:r>
          </a:p>
          <a:p>
            <a:pPr marL="285750" indent="-285750">
              <a:lnSpc>
                <a:spcPct val="120000"/>
              </a:lnSpc>
            </a:pPr>
            <a:r>
              <a:rPr lang="en-US" sz="2400" dirty="0"/>
              <a:t>The individual (or guardian), area agency executive director, and program has 10 business days to respond in writing indicating approval or disapproval of the determination and the proposed resolution. If no response the report is considered final [He-M 202.07 (r)]</a:t>
            </a:r>
          </a:p>
          <a:p>
            <a:pPr marL="0" indent="0">
              <a:buNone/>
            </a:pPr>
            <a:endParaRPr lang="en-US" sz="2400" b="1" dirty="0"/>
          </a:p>
        </p:txBody>
      </p:sp>
      <p:sp>
        <p:nvSpPr>
          <p:cNvPr id="12" name="Rectangle 11">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73134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562189-E55A-AA8D-C91D-C4EC9D1263FF}"/>
              </a:ext>
            </a:extLst>
          </p:cNvPr>
          <p:cNvSpPr>
            <a:spLocks noGrp="1"/>
          </p:cNvSpPr>
          <p:nvPr>
            <p:ph type="title"/>
          </p:nvPr>
        </p:nvSpPr>
        <p:spPr>
          <a:xfrm rot="16200000">
            <a:off x="-1322904" y="2514944"/>
            <a:ext cx="5054601" cy="1955108"/>
          </a:xfrm>
        </p:spPr>
        <p:txBody>
          <a:bodyPr anchor="b">
            <a:normAutofit/>
          </a:bodyPr>
          <a:lstStyle/>
          <a:p>
            <a:pPr algn="r"/>
            <a:r>
              <a:rPr lang="en-US" sz="4000" dirty="0">
                <a:solidFill>
                  <a:srgbClr val="FFFFFF"/>
                </a:solidFill>
              </a:rPr>
              <a:t>General Information</a:t>
            </a:r>
          </a:p>
        </p:txBody>
      </p:sp>
      <p:sp>
        <p:nvSpPr>
          <p:cNvPr id="3" name="Content Placeholder 2">
            <a:extLst>
              <a:ext uri="{FF2B5EF4-FFF2-40B4-BE49-F238E27FC236}">
                <a16:creationId xmlns:a16="http://schemas.microsoft.com/office/drawing/2014/main" id="{D76F2841-39C7-10F9-157C-5936191359A9}"/>
              </a:ext>
            </a:extLst>
          </p:cNvPr>
          <p:cNvSpPr>
            <a:spLocks noGrp="1"/>
          </p:cNvSpPr>
          <p:nvPr>
            <p:ph idx="1"/>
          </p:nvPr>
        </p:nvSpPr>
        <p:spPr>
          <a:xfrm>
            <a:off x="3102654" y="965199"/>
            <a:ext cx="6670520" cy="5207002"/>
          </a:xfrm>
          <a:noFill/>
        </p:spPr>
        <p:txBody>
          <a:bodyPr anchor="t">
            <a:normAutofit fontScale="62500" lnSpcReduction="20000"/>
          </a:bodyPr>
          <a:lstStyle/>
          <a:p>
            <a:pPr marL="0" indent="0">
              <a:buNone/>
            </a:pPr>
            <a:r>
              <a:rPr lang="en-US" sz="3500" b="1" dirty="0"/>
              <a:t>Reports</a:t>
            </a:r>
          </a:p>
          <a:p>
            <a:pPr marL="285750" indent="-285750">
              <a:lnSpc>
                <a:spcPct val="120000"/>
              </a:lnSpc>
            </a:pPr>
            <a:r>
              <a:rPr lang="en-US" sz="2400" dirty="0"/>
              <a:t>If not approved, the individual (or guardian), area agency executive director, and program may request further investigation by the complaint investigator or further review by the bureau administrator (BDS) by stating in writing the specific reason for disagreement [He-M 202.07 (t)]</a:t>
            </a:r>
          </a:p>
          <a:p>
            <a:pPr marL="285750" indent="-285750">
              <a:lnSpc>
                <a:spcPct val="120000"/>
              </a:lnSpc>
            </a:pPr>
            <a:r>
              <a:rPr lang="en-US" sz="2400" dirty="0"/>
              <a:t>The bureau administrator reviews the written specific reasons for disagreement and all relevant materials before issuing a final written decision, which may be appealed to the DHHS Administrative Appeals Unit [He-M 202.08]</a:t>
            </a:r>
          </a:p>
          <a:p>
            <a:pPr marL="285750" indent="-285750">
              <a:lnSpc>
                <a:spcPct val="120000"/>
              </a:lnSpc>
            </a:pPr>
            <a:r>
              <a:rPr lang="en-US" sz="2400" dirty="0"/>
              <a:t>Once final, if the report includes recommendations for resolution that require area agency or program action, the area agency or program must send documentation of implementation to the complaint investigator [He-M 202.07 (x)]</a:t>
            </a:r>
          </a:p>
          <a:p>
            <a:pPr marL="285750" indent="-285750">
              <a:lnSpc>
                <a:spcPct val="120000"/>
              </a:lnSpc>
            </a:pPr>
            <a:r>
              <a:rPr lang="en-US" sz="2400" dirty="0"/>
              <a:t>Unlike DCYF </a:t>
            </a:r>
            <a:r>
              <a:rPr lang="en-US" sz="2400"/>
              <a:t>or BAAS </a:t>
            </a:r>
            <a:r>
              <a:rPr lang="en-US" sz="2400" dirty="0"/>
              <a:t>who have statutorily created registries</a:t>
            </a:r>
            <a:r>
              <a:rPr lang="en-US" sz="2400"/>
              <a:t>, a </a:t>
            </a:r>
            <a:r>
              <a:rPr lang="en-US" sz="2400" dirty="0"/>
              <a:t>finding of abuse, neglect, or </a:t>
            </a:r>
            <a:r>
              <a:rPr lang="en-US" sz="2400"/>
              <a:t>exploitation by </a:t>
            </a:r>
            <a:r>
              <a:rPr lang="en-US" sz="2400" dirty="0"/>
              <a:t>an OCLS investigator does not result in an individual being placed on a registry</a:t>
            </a:r>
          </a:p>
        </p:txBody>
      </p:sp>
      <p:sp>
        <p:nvSpPr>
          <p:cNvPr id="12" name="Rectangle 11">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66311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58EC8D-68D1-4138-B719-BE00C78AD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2072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14579E4-5B5F-42C9-B08F-A904C81B1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811"/>
            <a:ext cx="2556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55FE05-6014-75B4-05C5-D49C0CDA5C0F}"/>
              </a:ext>
            </a:extLst>
          </p:cNvPr>
          <p:cNvSpPr>
            <a:spLocks noGrp="1"/>
          </p:cNvSpPr>
          <p:nvPr>
            <p:ph type="title"/>
          </p:nvPr>
        </p:nvSpPr>
        <p:spPr>
          <a:xfrm rot="16200000">
            <a:off x="-1322904" y="2514944"/>
            <a:ext cx="5054601" cy="1955108"/>
          </a:xfrm>
        </p:spPr>
        <p:txBody>
          <a:bodyPr anchor="b">
            <a:normAutofit/>
          </a:bodyPr>
          <a:lstStyle/>
          <a:p>
            <a:pPr algn="r"/>
            <a:r>
              <a:rPr lang="en-US" sz="4000" dirty="0">
                <a:solidFill>
                  <a:srgbClr val="FFFFFF"/>
                </a:solidFill>
              </a:rPr>
              <a:t>OCLS Complaint Numbers</a:t>
            </a:r>
          </a:p>
        </p:txBody>
      </p:sp>
      <p:sp>
        <p:nvSpPr>
          <p:cNvPr id="12" name="Rectangle 11">
            <a:extLst>
              <a:ext uri="{FF2B5EF4-FFF2-40B4-BE49-F238E27FC236}">
                <a16:creationId xmlns:a16="http://schemas.microsoft.com/office/drawing/2014/main" id="{B41BF6CF-E1B8-4EE2-9AE1-86A58DAFD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Content Placeholder 4">
            <a:extLst>
              <a:ext uri="{FF2B5EF4-FFF2-40B4-BE49-F238E27FC236}">
                <a16:creationId xmlns:a16="http://schemas.microsoft.com/office/drawing/2014/main" id="{369D8D35-09A4-480B-EF58-483B7380D6B8}"/>
              </a:ext>
            </a:extLst>
          </p:cNvPr>
          <p:cNvPicPr>
            <a:picLocks noChangeAspect="1"/>
          </p:cNvPicPr>
          <p:nvPr/>
        </p:nvPicPr>
        <p:blipFill>
          <a:blip r:embed="rId2"/>
          <a:stretch>
            <a:fillRect/>
          </a:stretch>
        </p:blipFill>
        <p:spPr>
          <a:xfrm>
            <a:off x="2783667" y="1114786"/>
            <a:ext cx="8246283" cy="5029200"/>
          </a:xfrm>
          <a:prstGeom prst="rect">
            <a:avLst/>
          </a:prstGeom>
        </p:spPr>
      </p:pic>
    </p:spTree>
    <p:extLst>
      <p:ext uri="{BB962C8B-B14F-4D97-AF65-F5344CB8AC3E}">
        <p14:creationId xmlns:p14="http://schemas.microsoft.com/office/powerpoint/2010/main" val="1060639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34" name="Rectangle 33">
            <a:extLst>
              <a:ext uri="{FF2B5EF4-FFF2-40B4-BE49-F238E27FC236}">
                <a16:creationId xmlns:a16="http://schemas.microsoft.com/office/drawing/2014/main" id="{D0CDF5D3-7220-42A0-9D37-ECF3BF283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0"/>
            <a:ext cx="10835640" cy="5105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0" name="Rectangle 49">
            <a:extLst>
              <a:ext uri="{FF2B5EF4-FFF2-40B4-BE49-F238E27FC236}">
                <a16:creationId xmlns:a16="http://schemas.microsoft.com/office/drawing/2014/main" id="{64BC717F-58B3-4A4E-BC3B-1B11323AD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5105400"/>
            <a:ext cx="10835640" cy="17526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4FE0545-3B0A-9C3F-EE0E-4711D9C800BB}"/>
              </a:ext>
            </a:extLst>
          </p:cNvPr>
          <p:cNvSpPr>
            <a:spLocks noGrp="1"/>
          </p:cNvSpPr>
          <p:nvPr>
            <p:ph type="title"/>
          </p:nvPr>
        </p:nvSpPr>
        <p:spPr>
          <a:xfrm>
            <a:off x="944183" y="5181600"/>
            <a:ext cx="10156435" cy="1076324"/>
          </a:xfrm>
        </p:spPr>
        <p:txBody>
          <a:bodyPr vert="horz" lIns="91440" tIns="45720" rIns="91440" bIns="45720" rtlCol="0" anchor="b">
            <a:normAutofit/>
          </a:bodyPr>
          <a:lstStyle/>
          <a:p>
            <a:pPr>
              <a:lnSpc>
                <a:spcPct val="85000"/>
              </a:lnSpc>
            </a:pPr>
            <a:r>
              <a:rPr lang="en-US" sz="5400">
                <a:solidFill>
                  <a:srgbClr val="FFFFFF"/>
                </a:solidFill>
              </a:rPr>
              <a:t>Questions</a:t>
            </a:r>
          </a:p>
        </p:txBody>
      </p:sp>
      <p:sp>
        <p:nvSpPr>
          <p:cNvPr id="51" name="Rectangle 50">
            <a:extLst>
              <a:ext uri="{FF2B5EF4-FFF2-40B4-BE49-F238E27FC236}">
                <a16:creationId xmlns:a16="http://schemas.microsoft.com/office/drawing/2014/main" id="{1EE75710-64C5-4CA8-8A7C-82EE4125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 cy="6858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Help">
            <a:extLst>
              <a:ext uri="{FF2B5EF4-FFF2-40B4-BE49-F238E27FC236}">
                <a16:creationId xmlns:a16="http://schemas.microsoft.com/office/drawing/2014/main" id="{37757339-D574-06FA-729A-E15CC95D4F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982021" y="640081"/>
            <a:ext cx="3825240" cy="3825240"/>
          </a:xfrm>
          <a:prstGeom prst="rect">
            <a:avLst/>
          </a:prstGeom>
        </p:spPr>
      </p:pic>
      <p:sp>
        <p:nvSpPr>
          <p:cNvPr id="52" name="Rectangle 51">
            <a:extLst>
              <a:ext uri="{FF2B5EF4-FFF2-40B4-BE49-F238E27FC236}">
                <a16:creationId xmlns:a16="http://schemas.microsoft.com/office/drawing/2014/main" id="{435050B1-74E1-4A81-923D-0F5971A3B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92840" y="0"/>
            <a:ext cx="899160" cy="6858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278431"/>
      </p:ext>
    </p:extLst>
  </p:cSld>
  <p:clrMapOvr>
    <a:masterClrMapping/>
  </p:clrMapOvr>
</p:sld>
</file>

<file path=ppt/theme/theme1.xml><?xml version="1.0" encoding="utf-8"?>
<a:theme xmlns:a="http://schemas.openxmlformats.org/drawingml/2006/main" name="View">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TM03457515[[fn=View]]</Template>
  <TotalTime>96</TotalTime>
  <Words>865</Words>
  <Application>Microsoft Office PowerPoint</Application>
  <PresentationFormat>Widescreen</PresentationFormat>
  <Paragraphs>46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Schoolbook</vt:lpstr>
      <vt:lpstr>Wingdings 2</vt:lpstr>
      <vt:lpstr>View</vt:lpstr>
      <vt:lpstr>DHHS – OCLS Investigations</vt:lpstr>
      <vt:lpstr>Organization</vt:lpstr>
      <vt:lpstr>Legal Authority</vt:lpstr>
      <vt:lpstr>OCLS Complaints</vt:lpstr>
      <vt:lpstr>General Information</vt:lpstr>
      <vt:lpstr>General Information</vt:lpstr>
      <vt:lpstr>General Information</vt:lpstr>
      <vt:lpstr>OCLS Complaint Numbers</vt:lpstr>
      <vt:lpstr>Questions</vt:lpstr>
    </vt:vector>
  </TitlesOfParts>
  <Company>State of New Hampshire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Sittig, Caitlin</dc:creator>
  <cp:lastModifiedBy>Shanon Smith</cp:lastModifiedBy>
  <cp:revision>5</cp:revision>
  <dcterms:created xsi:type="dcterms:W3CDTF">2026-07-22T12:48:26Z</dcterms:created>
  <dcterms:modified xsi:type="dcterms:W3CDTF">2026-07-22T23:48:52Z</dcterms:modified>
</cp:coreProperties>
</file>